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1.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charts/chart2.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12ab4078-c6e2-8a02-135a-6e807fb89dd5}">
          <p14:sldIdLst>
            <p14:sldId id="256"/>
          </p14:sldIdLst>
        </p14:section>
        <p14:section name="Results" id="{73a5b239-22ed-4c4d-a300-428c7280884b}">
          <p14:sldIdLst>
            <p14:sldId id="257"/>
          </p14:sldIdLst>
        </p14:section>
        <p14:section name="Reach" id="{0809a40f-7c50-01ae-9b4e-ede0f011cd6a}">
          <p14:sldIdLst>
            <p14:sldId id="258"/>
            <p14:sldId id="259"/>
            <p14:sldId id="260"/>
            <p14:sldId id="261"/>
          </p14:sldIdLst>
        </p14:section>
        <p14:section name="AMD and Hack Club" id="{d4176b14-2aa9-8444-c107-2d3c2d9fa266}">
          <p14:sldIdLst>
            <p14:sldId id="262"/>
            <p14:sldId id="263"/>
            <p14:sldId id="264"/>
            <p14:sldId id="265"/>
            <p14:sldId id="266"/>
          </p14:sldIdLst>
        </p14:section>
        <p14:section name="Projects" id="{f0f961df-8718-8184-fc40-b6c97c9d0f96}">
          <p14:sldIdLst>
            <p14:sldId id="267"/>
            <p14:sldId id="268"/>
            <p14:sldId id="269"/>
          </p14:sldIdLst>
        </p14:section>
        <p14:section name="Next" id="{de18d790-d902-5dc6-5a87-ea84241cb8a0}">
          <p14:sldIdLst>
            <p14:sldId id="270"/>
            <p14:sldId id="271"/>
            <p14:sldId id="2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lgn="l">
              <a:defRPr sz="1200" b="0" i="0" u="none" strike="noStrike">
                <a:solidFill>
                  <a:srgbClr val="BDBDBD"/>
                </a:solidFill>
                <a:latin typeface="+mn-lt"/>
              </a:defRPr>
            </a:pPr>
            <a:r>
              <a:rPr sz="1200" b="0" i="0" u="none" strike="noStrike">
                <a:solidFill>
                  <a:srgbClr val="BDBDBD"/>
                </a:solidFill>
                <a:latin typeface="+mn-lt"/>
              </a:rPr>
              <a:t>Teen sign-ups per week</a:t>
            </a:r>
          </a:p>
        </c:rich>
      </c:tx>
      <c:layout/>
      <c:overlay val="0"/>
    </c:title>
    <c:autoTitleDeleted val="0"/>
    <c:plotArea>
      <c:layout/>
      <c:barChart>
        <c:barDir val="col"/>
        <c:grouping val="stacked"/>
        <c:varyColors val="0"/>
        <c:ser>
          <c:idx val="0"/>
          <c:order val="0"/>
          <c:tx>
            <c:strRef>
              <c:f>Sheet1!$B$1</c:f>
              <c:strCache>
                <c:ptCount val="1"/>
                <c:pt idx="0">
                  <c:v>Through AMD channels</c:v>
                </c:pt>
              </c:strCache>
            </c:strRef>
          </c:tx>
          <c:spPr>
            <a:solidFill>
              <a:srgbClr val="FF8C37"/>
            </a:solidFill>
            <a:effectLst/>
          </c:spPr>
          <c:invertIfNegative val="0"/>
          <c:dLbls>
            <c:numFmt formatCode="#,##0" sourceLinked="0"/>
            <c:txPr>
              <a:bodyPr/>
              <a:lstStyle/>
              <a:p>
                <a:pPr>
                  <a:defRPr b="0" i="0" strike="noStrike" sz="1100" u="none">
                    <a:solidFill>
                      <a:srgbClr val="FFFFFF"/>
                    </a:solidFill>
                    <a:latin typeface="+mn-lt"/>
                  </a:defRPr>
                </a:pPr>
              </a:p>
            </c:txPr>
            <c:showLegendKey val="0"/>
            <c:showVal val="0"/>
            <c:showCatName val="0"/>
            <c:showSerName val="0"/>
            <c:showPercent val="0"/>
            <c:showBubbleSize val="0"/>
            <c:showLeaderLines val="0"/>
          </c:dLbls>
          <c:cat>
            <c:multiLvlStrRef>
              <c:f>Sheet1!$A$2:$A$29</c:f>
              <c:multiLvlStrCache>
                <c:ptCount val="28"/>
                <c:lvl>
                  <c:pt idx="0">
                    <c:v>Apr 13</c:v>
                  </c:pt>
                  <c:pt idx="1">
                    <c:v>Apr 20</c:v>
                  </c:pt>
                  <c:pt idx="2">
                    <c:v>Apr 27</c:v>
                  </c:pt>
                  <c:pt idx="3">
                    <c:v>May 4</c:v>
                  </c:pt>
                  <c:pt idx="4">
                    <c:v>May 11</c:v>
                  </c:pt>
                  <c:pt idx="5">
                    <c:v>May 18</c:v>
                  </c:pt>
                  <c:pt idx="6">
                    <c:v>May 25</c:v>
                  </c:pt>
                  <c:pt idx="7">
                    <c:v>Jun 1</c:v>
                  </c:pt>
                  <c:pt idx="8">
                    <c:v>Jun 8</c:v>
                  </c:pt>
                  <c:pt idx="9">
                    <c:v>Jun 15</c:v>
                  </c:pt>
                  <c:pt idx="10">
                    <c:v>Jun 22</c:v>
                  </c:pt>
                  <c:pt idx="11">
                    <c:v>Jun 29</c:v>
                  </c:pt>
                  <c:pt idx="12">
                    <c:v>Jul 6</c:v>
                  </c:pt>
                  <c:pt idx="13">
                    <c:v>Jul 13</c:v>
                  </c:pt>
                  <c:pt idx="14">
                    <c:v>Jul 20</c:v>
                  </c:pt>
                  <c:pt idx="15">
                    <c:v>Jul 27</c:v>
                  </c:pt>
                  <c:pt idx="16">
                    <c:v>Aug 3</c:v>
                  </c:pt>
                  <c:pt idx="17">
                    <c:v>Aug 10</c:v>
                  </c:pt>
                  <c:pt idx="18">
                    <c:v>Aug 17</c:v>
                  </c:pt>
                  <c:pt idx="19">
                    <c:v>Aug 24</c:v>
                  </c:pt>
                  <c:pt idx="20">
                    <c:v>Aug 31</c:v>
                  </c:pt>
                  <c:pt idx="21">
                    <c:v>Sep 7</c:v>
                  </c:pt>
                  <c:pt idx="22">
                    <c:v>Sep 14</c:v>
                  </c:pt>
                  <c:pt idx="23">
                    <c:v>Sep 21</c:v>
                  </c:pt>
                  <c:pt idx="24">
                    <c:v>Sep 28</c:v>
                  </c:pt>
                  <c:pt idx="25">
                    <c:v>Oct 5</c:v>
                  </c:pt>
                  <c:pt idx="26">
                    <c:v>Oct 12</c:v>
                  </c:pt>
                  <c:pt idx="27">
                    <c:v>Oct 19</c:v>
                  </c:pt>
                </c:lvl>
              </c:multiLvlStrCache>
            </c:multiLvlStrRef>
          </c:cat>
          <c:val>
            <c:numRef>
              <c:f>Sheet1!$B$2:$B$29</c:f>
              <c:numCache>
                <c:formatCode>General</c:formatCode>
                <c:ptCount val="28"/>
                <c:pt idx="0">
                  <c:v>2</c:v>
                </c:pt>
                <c:pt idx="1">
                  <c:v>3</c:v>
                </c:pt>
                <c:pt idx="2">
                  <c:v>7</c:v>
                </c:pt>
                <c:pt idx="3">
                  <c:v>7</c:v>
                </c:pt>
                <c:pt idx="4">
                  <c:v>17</c:v>
                </c:pt>
                <c:pt idx="5">
                  <c:v>18</c:v>
                </c:pt>
                <c:pt idx="6">
                  <c:v>15</c:v>
                </c:pt>
                <c:pt idx="7">
                  <c:v>599</c:v>
                </c:pt>
                <c:pt idx="8">
                  <c:v>320</c:v>
                </c:pt>
                <c:pt idx="9">
                  <c:v>192</c:v>
                </c:pt>
                <c:pt idx="10">
                  <c:v>269</c:v>
                </c:pt>
                <c:pt idx="11">
                  <c:v>157</c:v>
                </c:pt>
                <c:pt idx="12">
                  <c:v>168</c:v>
                </c:pt>
                <c:pt idx="13">
                  <c:v>112</c:v>
                </c:pt>
                <c:pt idx="14">
                  <c:v>112</c:v>
                </c:pt>
                <c:pt idx="15">
                  <c:v>124</c:v>
                </c:pt>
                <c:pt idx="16">
                  <c:v>107</c:v>
                </c:pt>
                <c:pt idx="17">
                  <c:v>105</c:v>
                </c:pt>
                <c:pt idx="18">
                  <c:v>87</c:v>
                </c:pt>
                <c:pt idx="19">
                  <c:v>65</c:v>
                </c:pt>
                <c:pt idx="20">
                  <c:v>58</c:v>
                </c:pt>
                <c:pt idx="21">
                  <c:v>55</c:v>
                </c:pt>
                <c:pt idx="22">
                  <c:v>43</c:v>
                </c:pt>
                <c:pt idx="23">
                  <c:v>46</c:v>
                </c:pt>
                <c:pt idx="24">
                  <c:v>26</c:v>
                </c:pt>
                <c:pt idx="25">
                  <c:v>12</c:v>
                </c:pt>
                <c:pt idx="26">
                  <c:v>21</c:v>
                </c:pt>
                <c:pt idx="27">
                  <c:v>33</c:v>
                </c:pt>
              </c:numCache>
            </c:numRef>
          </c:val>
        </c:ser>
        <c:ser>
          <c:idx val="1"/>
          <c:order val="1"/>
          <c:tx>
            <c:strRef>
              <c:f>Sheet1!$C$1</c:f>
              <c:strCache>
                <c:ptCount val="1"/>
                <c:pt idx="0">
                  <c:v>Through the AMD GPU raffle</c:v>
                </c:pt>
              </c:strCache>
            </c:strRef>
          </c:tx>
          <c:spPr>
            <a:solidFill>
              <a:srgbClr val="EC3750"/>
            </a:solidFill>
            <a:effectLst/>
          </c:spPr>
          <c:invertIfNegative val="0"/>
          <c:dLbls>
            <c:numFmt formatCode="#,##0" sourceLinked="0"/>
            <c:txPr>
              <a:bodyPr/>
              <a:lstStyle/>
              <a:p>
                <a:pPr>
                  <a:defRPr b="0" i="0" strike="noStrike" sz="1100" u="none">
                    <a:solidFill>
                      <a:srgbClr val="FFFFFF"/>
                    </a:solidFill>
                    <a:latin typeface="+mn-lt"/>
                  </a:defRPr>
                </a:pPr>
              </a:p>
            </c:txPr>
            <c:showLegendKey val="0"/>
            <c:showVal val="0"/>
            <c:showCatName val="0"/>
            <c:showSerName val="0"/>
            <c:showPercent val="0"/>
            <c:showBubbleSize val="0"/>
            <c:showLeaderLines val="0"/>
          </c:dLbls>
          <c:cat>
            <c:multiLvlStrRef>
              <c:f>Sheet1!$A$2:$A$29</c:f>
              <c:multiLvlStrCache>
                <c:ptCount val="28"/>
                <c:lvl>
                  <c:pt idx="0">
                    <c:v>Apr 13</c:v>
                  </c:pt>
                  <c:pt idx="1">
                    <c:v>Apr 20</c:v>
                  </c:pt>
                  <c:pt idx="2">
                    <c:v>Apr 27</c:v>
                  </c:pt>
                  <c:pt idx="3">
                    <c:v>May 4</c:v>
                  </c:pt>
                  <c:pt idx="4">
                    <c:v>May 11</c:v>
                  </c:pt>
                  <c:pt idx="5">
                    <c:v>May 18</c:v>
                  </c:pt>
                  <c:pt idx="6">
                    <c:v>May 25</c:v>
                  </c:pt>
                  <c:pt idx="7">
                    <c:v>Jun 1</c:v>
                  </c:pt>
                  <c:pt idx="8">
                    <c:v>Jun 8</c:v>
                  </c:pt>
                  <c:pt idx="9">
                    <c:v>Jun 15</c:v>
                  </c:pt>
                  <c:pt idx="10">
                    <c:v>Jun 22</c:v>
                  </c:pt>
                  <c:pt idx="11">
                    <c:v>Jun 29</c:v>
                  </c:pt>
                  <c:pt idx="12">
                    <c:v>Jul 6</c:v>
                  </c:pt>
                  <c:pt idx="13">
                    <c:v>Jul 13</c:v>
                  </c:pt>
                  <c:pt idx="14">
                    <c:v>Jul 20</c:v>
                  </c:pt>
                  <c:pt idx="15">
                    <c:v>Jul 27</c:v>
                  </c:pt>
                  <c:pt idx="16">
                    <c:v>Aug 3</c:v>
                  </c:pt>
                  <c:pt idx="17">
                    <c:v>Aug 10</c:v>
                  </c:pt>
                  <c:pt idx="18">
                    <c:v>Aug 17</c:v>
                  </c:pt>
                  <c:pt idx="19">
                    <c:v>Aug 24</c:v>
                  </c:pt>
                  <c:pt idx="20">
                    <c:v>Aug 31</c:v>
                  </c:pt>
                  <c:pt idx="21">
                    <c:v>Sep 7</c:v>
                  </c:pt>
                  <c:pt idx="22">
                    <c:v>Sep 14</c:v>
                  </c:pt>
                  <c:pt idx="23">
                    <c:v>Sep 21</c:v>
                  </c:pt>
                  <c:pt idx="24">
                    <c:v>Sep 28</c:v>
                  </c:pt>
                  <c:pt idx="25">
                    <c:v>Oct 5</c:v>
                  </c:pt>
                  <c:pt idx="26">
                    <c:v>Oct 12</c:v>
                  </c:pt>
                  <c:pt idx="27">
                    <c:v>Oct 19</c:v>
                  </c:pt>
                </c:lvl>
              </c:multiLvlStrCache>
            </c:multiLvlStrRef>
          </c:cat>
          <c:val>
            <c:numRef>
              <c:f>Sheet1!$C$2:$C$29</c:f>
              <c:numCache>
                <c:formatCode>General</c:formatCode>
                <c:ptCount val="28"/>
                <c:pt idx="0">
                  <c:v>0</c:v>
                </c:pt>
                <c:pt idx="1">
                  <c:v>16</c:v>
                </c:pt>
                <c:pt idx="2">
                  <c:v>12</c:v>
                </c:pt>
                <c:pt idx="3">
                  <c:v>13</c:v>
                </c:pt>
                <c:pt idx="4">
                  <c:v>41</c:v>
                </c:pt>
                <c:pt idx="5">
                  <c:v>19</c:v>
                </c:pt>
                <c:pt idx="6">
                  <c:v>27</c:v>
                </c:pt>
                <c:pt idx="7">
                  <c:v>433</c:v>
                </c:pt>
                <c:pt idx="8">
                  <c:v>1085</c:v>
                </c:pt>
                <c:pt idx="9">
                  <c:v>972</c:v>
                </c:pt>
                <c:pt idx="10">
                  <c:v>447</c:v>
                </c:pt>
                <c:pt idx="11">
                  <c:v>294</c:v>
                </c:pt>
                <c:pt idx="12">
                  <c:v>292</c:v>
                </c:pt>
                <c:pt idx="13">
                  <c:v>250</c:v>
                </c:pt>
                <c:pt idx="14">
                  <c:v>325</c:v>
                </c:pt>
                <c:pt idx="15">
                  <c:v>179</c:v>
                </c:pt>
                <c:pt idx="16">
                  <c:v>309</c:v>
                </c:pt>
                <c:pt idx="17">
                  <c:v>155</c:v>
                </c:pt>
                <c:pt idx="18">
                  <c:v>288</c:v>
                </c:pt>
                <c:pt idx="19">
                  <c:v>181</c:v>
                </c:pt>
                <c:pt idx="20">
                  <c:v>217</c:v>
                </c:pt>
                <c:pt idx="21">
                  <c:v>186</c:v>
                </c:pt>
                <c:pt idx="22">
                  <c:v>175</c:v>
                </c:pt>
                <c:pt idx="23">
                  <c:v>167</c:v>
                </c:pt>
                <c:pt idx="24">
                  <c:v>69</c:v>
                </c:pt>
                <c:pt idx="25">
                  <c:v>67</c:v>
                </c:pt>
                <c:pt idx="26">
                  <c:v>39</c:v>
                </c:pt>
                <c:pt idx="27">
                  <c:v>58</c:v>
                </c:pt>
              </c:numCache>
            </c:numRef>
          </c:val>
        </c:ser>
        <c:ser>
          <c:idx val="2"/>
          <c:order val="2"/>
          <c:tx>
            <c:strRef>
              <c:f>Sheet1!$D$1</c:f>
              <c:strCache>
                <c:ptCount val="1"/>
                <c:pt idx="0">
                  <c:v>Everything else (Hack Club, teachers, Instagram, GitHub, NASA)</c:v>
                </c:pt>
              </c:strCache>
            </c:strRef>
          </c:tx>
          <c:spPr>
            <a:solidFill>
              <a:srgbClr val="3A3A3A"/>
            </a:solidFill>
            <a:effectLst/>
          </c:spPr>
          <c:invertIfNegative val="0"/>
          <c:dLbls>
            <c:numFmt formatCode="#,##0" sourceLinked="0"/>
            <c:txPr>
              <a:bodyPr/>
              <a:lstStyle/>
              <a:p>
                <a:pPr>
                  <a:defRPr b="0" i="0" strike="noStrike" sz="1100" u="none">
                    <a:solidFill>
                      <a:srgbClr val="FFFFFF"/>
                    </a:solidFill>
                    <a:latin typeface="+mn-lt"/>
                  </a:defRPr>
                </a:pPr>
              </a:p>
            </c:txPr>
            <c:showLegendKey val="0"/>
            <c:showVal val="0"/>
            <c:showCatName val="0"/>
            <c:showSerName val="0"/>
            <c:showPercent val="0"/>
            <c:showBubbleSize val="0"/>
            <c:showLeaderLines val="0"/>
          </c:dLbls>
          <c:cat>
            <c:multiLvlStrRef>
              <c:f>Sheet1!$A$2:$A$29</c:f>
              <c:multiLvlStrCache>
                <c:ptCount val="28"/>
                <c:lvl>
                  <c:pt idx="0">
                    <c:v>Apr 13</c:v>
                  </c:pt>
                  <c:pt idx="1">
                    <c:v>Apr 20</c:v>
                  </c:pt>
                  <c:pt idx="2">
                    <c:v>Apr 27</c:v>
                  </c:pt>
                  <c:pt idx="3">
                    <c:v>May 4</c:v>
                  </c:pt>
                  <c:pt idx="4">
                    <c:v>May 11</c:v>
                  </c:pt>
                  <c:pt idx="5">
                    <c:v>May 18</c:v>
                  </c:pt>
                  <c:pt idx="6">
                    <c:v>May 25</c:v>
                  </c:pt>
                  <c:pt idx="7">
                    <c:v>Jun 1</c:v>
                  </c:pt>
                  <c:pt idx="8">
                    <c:v>Jun 8</c:v>
                  </c:pt>
                  <c:pt idx="9">
                    <c:v>Jun 15</c:v>
                  </c:pt>
                  <c:pt idx="10">
                    <c:v>Jun 22</c:v>
                  </c:pt>
                  <c:pt idx="11">
                    <c:v>Jun 29</c:v>
                  </c:pt>
                  <c:pt idx="12">
                    <c:v>Jul 6</c:v>
                  </c:pt>
                  <c:pt idx="13">
                    <c:v>Jul 13</c:v>
                  </c:pt>
                  <c:pt idx="14">
                    <c:v>Jul 20</c:v>
                  </c:pt>
                  <c:pt idx="15">
                    <c:v>Jul 27</c:v>
                  </c:pt>
                  <c:pt idx="16">
                    <c:v>Aug 3</c:v>
                  </c:pt>
                  <c:pt idx="17">
                    <c:v>Aug 10</c:v>
                  </c:pt>
                  <c:pt idx="18">
                    <c:v>Aug 17</c:v>
                  </c:pt>
                  <c:pt idx="19">
                    <c:v>Aug 24</c:v>
                  </c:pt>
                  <c:pt idx="20">
                    <c:v>Aug 31</c:v>
                  </c:pt>
                  <c:pt idx="21">
                    <c:v>Sep 7</c:v>
                  </c:pt>
                  <c:pt idx="22">
                    <c:v>Sep 14</c:v>
                  </c:pt>
                  <c:pt idx="23">
                    <c:v>Sep 21</c:v>
                  </c:pt>
                  <c:pt idx="24">
                    <c:v>Sep 28</c:v>
                  </c:pt>
                  <c:pt idx="25">
                    <c:v>Oct 5</c:v>
                  </c:pt>
                  <c:pt idx="26">
                    <c:v>Oct 12</c:v>
                  </c:pt>
                  <c:pt idx="27">
                    <c:v>Oct 19</c:v>
                  </c:pt>
                </c:lvl>
              </c:multiLvlStrCache>
            </c:multiLvlStrRef>
          </c:cat>
          <c:val>
            <c:numRef>
              <c:f>Sheet1!$D$2:$D$29</c:f>
              <c:numCache>
                <c:formatCode>General</c:formatCode>
                <c:ptCount val="28"/>
                <c:pt idx="0">
                  <c:v>14</c:v>
                </c:pt>
                <c:pt idx="1">
                  <c:v>443</c:v>
                </c:pt>
                <c:pt idx="2">
                  <c:v>374</c:v>
                </c:pt>
                <c:pt idx="3">
                  <c:v>370</c:v>
                </c:pt>
                <c:pt idx="4">
                  <c:v>1951</c:v>
                </c:pt>
                <c:pt idx="5">
                  <c:v>1823</c:v>
                </c:pt>
                <c:pt idx="6">
                  <c:v>1711</c:v>
                </c:pt>
                <c:pt idx="7">
                  <c:v>10516</c:v>
                </c:pt>
                <c:pt idx="8">
                  <c:v>5782</c:v>
                </c:pt>
                <c:pt idx="9">
                  <c:v>3896</c:v>
                </c:pt>
                <c:pt idx="10">
                  <c:v>3087</c:v>
                </c:pt>
                <c:pt idx="11">
                  <c:v>1852</c:v>
                </c:pt>
                <c:pt idx="12">
                  <c:v>3198</c:v>
                </c:pt>
                <c:pt idx="13">
                  <c:v>2592</c:v>
                </c:pt>
                <c:pt idx="14">
                  <c:v>2011</c:v>
                </c:pt>
                <c:pt idx="15">
                  <c:v>1830</c:v>
                </c:pt>
                <c:pt idx="16">
                  <c:v>1637</c:v>
                </c:pt>
                <c:pt idx="17">
                  <c:v>3006</c:v>
                </c:pt>
                <c:pt idx="18">
                  <c:v>2300</c:v>
                </c:pt>
                <c:pt idx="19">
                  <c:v>2148</c:v>
                </c:pt>
                <c:pt idx="20">
                  <c:v>1577</c:v>
                </c:pt>
                <c:pt idx="21">
                  <c:v>1660</c:v>
                </c:pt>
                <c:pt idx="22">
                  <c:v>1553</c:v>
                </c:pt>
                <c:pt idx="23">
                  <c:v>1488</c:v>
                </c:pt>
                <c:pt idx="24">
                  <c:v>1043</c:v>
                </c:pt>
                <c:pt idx="25">
                  <c:v>731</c:v>
                </c:pt>
                <c:pt idx="26">
                  <c:v>684</c:v>
                </c:pt>
                <c:pt idx="27">
                  <c:v>944</c:v>
                </c:pt>
              </c:numCache>
            </c:numRef>
          </c:val>
        </c:ser>
        <c:dLbls>
          <c:numFmt formatCode="#,##0" sourceLinked="0"/>
          <c:txPr>
            <a:bodyPr/>
            <a:lstStyle/>
            <a:p>
              <a:pPr>
                <a:defRPr b="0" i="0" strike="noStrike" sz="1100" u="none">
                  <a:solidFill>
                    <a:srgbClr val="FFFFFF"/>
                  </a:solidFill>
                  <a:latin typeface="+mn-lt"/>
                </a:defRPr>
              </a:pPr>
            </a:p>
          </c:txPr>
          <c:showLegendKey val="0"/>
          <c:showVal val="0"/>
          <c:showCatName val="0"/>
          <c:showSerName val="0"/>
          <c:showPercent val="0"/>
          <c:showBubbleSize val="0"/>
          <c:showLeaderLines val="0"/>
        </c:dLbls>
        <c:gapWidth val="35"/>
        <c:overlap val="10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100" b="0" i="0" u="none" strike="noStrike">
                <a:solidFill>
                  <a:srgbClr val="BDBDBD"/>
                </a:solidFill>
                <a:latin typeface="+mn-lt"/>
              </a:defRPr>
            </a:pPr>
            <a:endParaRPr lang="en-US"/>
          </a:p>
        </c:txPr>
        <c:crossAx val="2094734552"/>
        <c:crosses val="autoZero"/>
        <c:auto val="1"/>
        <c:lblAlgn val="ctr"/>
        <c:noMultiLvlLbl val="1"/>
        <c:tickLblSkip val="4"/>
      </c:catAx>
      <c:valAx>
        <c:axId val="2094734552"/>
        <c:scaling>
          <c:orientation val="minMax"/>
        </c:scaling>
        <c:delete val="0"/>
        <c:axPos val="l"/>
        <c:majorGridlines>
          <c:spPr>
            <a:ln w="6350" cap="flat">
              <a:solidFill>
                <a:srgbClr val="2A2A2A"/>
              </a:solidFill>
              <a:prstDash val="solid"/>
              <a:round/>
            </a:ln>
          </c:spPr>
        </c:majorGridlines>
        <c:numFmt formatCode="#,##0" sourceLinked="0"/>
        <c:majorTickMark val="out"/>
        <c:minorTickMark val="none"/>
        <c:tickLblPos val="nextTo"/>
        <c:spPr>
          <a:ln w="12700" cap="flat">
            <a:noFill/>
            <a:prstDash val="solid"/>
            <a:round/>
          </a:ln>
        </c:spPr>
        <c:txPr>
          <a:bodyPr/>
          <a:lstStyle/>
          <a:p>
            <a:pPr>
              <a:defRPr sz="1100" b="0" i="0" u="none" strike="noStrike">
                <a:solidFill>
                  <a:srgbClr val="BDBDBD"/>
                </a:solidFill>
                <a:latin typeface="+mn-lt"/>
              </a:defRPr>
            </a:pPr>
            <a:endParaRPr lang="en-US"/>
          </a:p>
        </c:txPr>
        <c:crossAx val="2094734554"/>
        <c:crosses val="autoZero"/>
        <c:crossBetween val="between"/>
      </c:valAx>
      <c:spPr>
        <a:solidFill>
          <a:srgbClr val="000000"/>
        </a:solidFill>
        <a:ln>
          <a:noFill/>
        </a:ln>
        <a:effectLst/>
      </c:spPr>
    </c:plotArea>
    <c:legend>
      <c:legendPos val="b"/>
      <c:overlay val="0"/>
      <c:txPr>
        <a:bodyPr/>
        <a:lstStyle/>
        <a:p>
          <a:pPr>
            <a:defRPr sz="1100">
              <a:solidFill>
                <a:srgbClr val="BDBDBD"/>
              </a:solidFill>
              <a:latin typeface="+mn-lt"/>
              <a:cs typeface="+mn-lt"/>
            </a:defRPr>
          </a:pPr>
          <a:endParaRPr lang="en-US"/>
        </a:p>
      </c:txPr>
    </c:legend>
    <c:plotVisOnly val="1"/>
    <c:dispBlanksAs val="span"/>
  </c:chart>
  <c:spPr>
    <a:solidFill>
      <a:srgbClr val="000000"/>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lgn="l">
              <a:defRPr sz="1200" b="0" i="0" u="none" strike="noStrike">
                <a:solidFill>
                  <a:srgbClr val="BDBDBD"/>
                </a:solidFill>
                <a:latin typeface="+mn-lt"/>
              </a:defRPr>
            </a:pPr>
            <a:r>
              <a:rPr sz="1200" b="0" i="0" u="none" strike="noStrike">
                <a:solidFill>
                  <a:srgbClr val="BDBDBD"/>
                </a:solidFill>
                <a:latin typeface="+mn-lt"/>
              </a:rPr>
              <a:t>Share of sign-ups, by source, who went on to log tracked engineering hours</a:t>
            </a:r>
          </a:p>
        </c:rich>
      </c:tx>
      <c:layout/>
      <c:overlay val="0"/>
    </c:title>
    <c:autoTitleDeleted val="0"/>
    <c:plotArea>
      <c:layout/>
      <c:barChart>
        <c:barDir val="bar"/>
        <c:grouping val="clustered"/>
        <c:varyColors val="0"/>
        <c:ser>
          <c:idx val="0"/>
          <c:order val="0"/>
          <c:tx>
            <c:strRef>
              <c:f>Sheet1!$B$1</c:f>
              <c:strCache>
                <c:ptCount val="1"/>
                <c:pt idx="0">
                  <c:v>Share who logged tracked hours</c:v>
                </c:pt>
              </c:strCache>
            </c:strRef>
          </c:tx>
          <c:spPr>
            <a:solidFill>
              <a:srgbClr val="5BC0DE"/>
            </a:solidFill>
            <a:effectLst/>
          </c:spPr>
          <c:invertIfNegative val="0"/>
          <c:dLbls>
            <c:numFmt formatCode="0.0%" sourceLinked="0"/>
            <c:txPr>
              <a:bodyPr/>
              <a:lstStyle/>
              <a:p>
                <a:pPr>
                  <a:defRPr b="0" i="0" strike="noStrike" sz="1100" u="none">
                    <a:solidFill>
                      <a:srgbClr val="FFFFFF"/>
                    </a:solidFill>
                    <a:latin typeface="+mn-lt"/>
                  </a:defRPr>
                </a:pPr>
              </a:p>
            </c:txPr>
            <c:showLegendKey val="0"/>
            <c:showVal val="1"/>
            <c:showCatName val="0"/>
            <c:showSerName val="0"/>
            <c:showPercent val="0"/>
            <c:showBubbleSize val="0"/>
            <c:showLeaderLines val="0"/>
          </c:dLbls>
          <c:cat>
            <c:multiLvlStrRef>
              <c:f>Sheet1!$A$2:$A$9</c:f>
              <c:multiLvlStrCache>
                <c:ptCount val="8"/>
                <c:lvl>
                  <c:pt idx="0">
                    <c:v>Hack Club email list</c:v>
                  </c:pt>
                  <c:pt idx="1">
                    <c:v>AMD channels</c:v>
                  </c:pt>
                  <c:pt idx="2">
                    <c:v>Stardance ambassadors</c:v>
                  </c:pt>
                  <c:pt idx="3">
                    <c:v>GitHub</c:v>
                  </c:pt>
                  <c:pt idx="4">
                    <c:v>AMD GPU raffle referrals</c:v>
                  </c:pt>
                  <c:pt idx="5">
                    <c:v>Teacher mailers</c:v>
                  </c:pt>
                  <c:pt idx="6">
                    <c:v>Instagram</c:v>
                  </c:pt>
                  <c:pt idx="7">
                    <c:v>NASA</c:v>
                  </c:pt>
                </c:lvl>
              </c:multiLvlStrCache>
            </c:multiLvlStrRef>
          </c:cat>
          <c:val>
            <c:numRef>
              <c:f>Sheet1!$B$2:$B$9</c:f>
              <c:numCache>
                <c:formatCode>General</c:formatCode>
                <c:ptCount val="8"/>
                <c:pt idx="0">
                  <c:v>0.16899999999999998</c:v>
                </c:pt>
                <c:pt idx="1">
                  <c:v>0.147</c:v>
                </c:pt>
                <c:pt idx="2">
                  <c:v>0.11199999999999999</c:v>
                </c:pt>
                <c:pt idx="3">
                  <c:v>0.076</c:v>
                </c:pt>
                <c:pt idx="4">
                  <c:v>0.07400000000000001</c:v>
                </c:pt>
                <c:pt idx="5">
                  <c:v>0.07200000000000001</c:v>
                </c:pt>
                <c:pt idx="6">
                  <c:v>0.063</c:v>
                </c:pt>
                <c:pt idx="7">
                  <c:v>0.045</c:v>
                </c:pt>
              </c:numCache>
            </c:numRef>
          </c:val>
        </c:ser>
        <c:dLbls>
          <c:numFmt formatCode="0.0%" sourceLinked="0"/>
          <c:txPr>
            <a:bodyPr/>
            <a:lstStyle/>
            <a:p>
              <a:pPr>
                <a:defRPr b="0" i="0" strike="noStrike" sz="1100" u="none">
                  <a:solidFill>
                    <a:srgbClr val="FFFFFF"/>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200" b="0" i="0" u="none" strike="noStrike">
                <a:solidFill>
                  <a:srgbClr val="BDBDBD"/>
                </a:solidFill>
                <a:latin typeface="+mn-lt"/>
              </a:defRPr>
            </a:pPr>
            <a:endParaRPr lang="en-US"/>
          </a:p>
        </c:txPr>
        <c:crossAx val="2094734552"/>
        <c:crosses val="autoZero"/>
        <c:auto val="1"/>
        <c:lblAlgn val="ctr"/>
        <c:noMultiLvlLbl val="1"/>
      </c:catAx>
      <c:valAx>
        <c:axId val="2094734552"/>
        <c:scaling>
          <c:orientation val="minMax"/>
          <c:max val="0.22"/>
        </c:scaling>
        <c:delete val="1"/>
        <c:axPos val="b"/>
        <c:numFmt formatCode="General" sourceLinked="0"/>
        <c:majorTickMark val="out"/>
        <c:minorTickMark val="none"/>
        <c:tickLblPos val="low"/>
        <c:spPr>
          <a:ln w="12700" cap="flat">
            <a:noFill/>
            <a:prstDash val="solid"/>
            <a:round/>
          </a:ln>
        </c:spPr>
        <c:txPr>
          <a:bodyPr/>
          <a:lstStyle/>
          <a:p>
            <a:pPr>
              <a:defRPr sz="1100" b="0" i="0" u="none" strike="noStrike">
                <a:solidFill>
                  <a:srgbClr val="BDBDBD"/>
                </a:solidFill>
                <a:latin typeface="+mn-lt"/>
              </a:defRPr>
            </a:pPr>
            <a:endParaRPr lang="en-US"/>
          </a:p>
        </c:txPr>
        <c:crossAx val="2094734554"/>
        <c:crosses val="autoZero"/>
        <c:crossBetween val="between"/>
      </c:valAx>
      <c:spPr>
        <a:solidFill>
          <a:srgbClr val="000000"/>
        </a:solidFill>
        <a:ln>
          <a:noFill/>
        </a:ln>
        <a:effectLst/>
      </c:spPr>
    </c:plotArea>
    <c:plotVisOnly val="1"/>
    <c:dispBlanksAs val="span"/>
  </c:chart>
  <c:spPr>
    <a:solidFill>
      <a:srgbClr val="000000"/>
    </a:solid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of the Stardance Challenge for Saša Marinkovic (Sr. Director, Global Consumer and AI Experiences Marketing, AMD) and Renee Harkness, Hack Club x AMD updates call, October 26, 2026. Numbers are from the Hack Club data warehouse as of October 26, 2026, five days before the challenge closes. AMD's wrap-up team (Hannah Spooner, Jerry Casey) needs participation numbers, impact and project highlights for a Newsroom story on November 2-3; this deck is the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Sign-ups: stardance.materialized_all_signups (69,428; 21,274 US; 51 US regions; 184 country codes). Projects/hours: non-deleted projects in the Stardance app. Shipped = non-draft ship status. Build logs and peer reviews from the app (devlogs on live projects; non-discarded votes). Compared with the NASA deck of Oct 22 these are 4 days newer.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Dots are 0.5-degree grid cells of sign-ups, geocoded from IP at sign-up.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states by sign-ups: California, Texas, New York, New Jersey, Virginia.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Orange dots are sign-ups attributed to AMD (the stardance.hackclub.com/amd links, teens who named AMD or the Linus Tech Tips video in the post-signup survey, plus a modeled share of unattributed sign-ups). Faint cyan dots are all sign-ups. 669 of the 2,783 are in the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 public_hackatime_analytics.daily_activity joined to Stardance builders by email (same analysis as the NASA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Activation list from the June 1 launch email (Jackie Gillespie), the weekly Stardance Challenge Activation syncs and Jackie's June 5 note on the email banner. Attribution: /amd referral links + the post-signup 'how did you hear' survey + a modeled share of unattributed sign-ups (the method Zach and Deven agreed with Sasa in June; the dashboard AMD has seen all summer uses it). Linus Tech Tips: 1,322 users named LTT in the survey overall; about 1,200 of them are inside the AMD-attributed group. Raffle: raffle_weeks (16 x RX 9060 XT), raffle_participants, raffle_referrals (7,409 referrals, 3,903 verified).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Weekly first-seen sign-ups from materialized_all_signups. AMD channels peaked in launch week (599) and stayed at 100-300 a week through August while the email banner and LTT cut-downs ran; the raffle peaked in week two (1,085) when the GitHub email landed and teens started referring friends for GPU tickets.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Blueprint: ~25,000 sign-ups Nov 2025-Jan 2026 (Sasa's June 8 email). Game/AI project counts are keyword matches on title + description of non-deleted projects; language counts are from GitHub repo language stats on shipped projects. Conversion: materialized_all_signups joined to users by email, then to non-deleted projects; 'logged hours' = any tracked time on a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Per-source conversion for sign-ups that matched a Stardance account (users table) by email. Groups: AMD = amd_referral_group; GPU raffle = gpu_raffle_referral_group; the rest are source_group. Hack Club's own email list (16.9%) and 'other/direct' (16.6%) are the only sources ahead of AMD.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cumulative line Deven gave Christina for the board report on October 15 (Ruth Cotter sees it). Stardance alone: 69,428 sign-ups, 21,274 US, 3,718 teens shipped.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 do not share: the xdna.cpp author was flagged by the fraud team on Sep 16 for inflated tracked time (coding agents; devlogs carried over from an earlier idea) and the Shipwrights flagged an AI-written README and rewritten git history. The code and repo are real and public and AMD (Sasa, Usman Pirzada, Hannah) already has the story, but verify before AMD amplifies the author by name. The GLM5.3/CDNA4 code is not yet public. Wintergreen = the e-ink reader Sasa discussed on Sep 10 (partial refresh technique). Peer ratings are the Stardance paired-comparison vote.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from stardance.hackclub.com; hours are Hackatime-tracked; 'top 1%' is the peer-vote percentile. Not included on purpose: the Xbox x86-to-ARM translation layer (Ray asked to check emulation sensitivity with his Xbox contact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Hardware grants: approved certification_funding_requests. Prize items: fulfilled shop orders. Certificates: approved certificates, avg hours_at_issue 63. GPUs: raffle_weeks.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Sasa asked on Sep 10 for two one-paragraph options to review internally. Haven: Airtable 'YSWS - Haven', all events start 2026-11-14. The Advancing AI hackathon was cancelled on June 29 (no stage moment, budget); AMD kept the $20K Outpost sponsorship.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Verbatim from the Stardance feedback surveys (Fillout) and the student's own project write-up for AMD, lightly edited for spelling.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rgbClr val="00000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2286000"/>
            <a:ext cx="10725912" cy="1371600"/>
          </a:xfrm>
          <a:prstGeom prst="rect">
            <a:avLst/>
          </a:prstGeom>
          <a:noFill/>
          <a:ln/>
        </p:spPr>
        <p:txBody>
          <a:bodyPr wrap="square" rtlCol="0"/>
          <a:lstStyle>
            <a:lvl1pPr algn="ctr" indent="0" marL="0">
              <a:buNone/>
              <a:defRPr lang="en-US" sz="4400" dirty="0">
                <a:solidFill>
                  <a:schemeClr val="tx1"/>
                </a:solidFill>
              </a:defRPr>
            </a:lvl1pPr>
          </a:lstStyle>
          <a:p>
            <a:pPr algn="ctr" indent="0" marL="0">
              <a:buNone/>
            </a:pPr>
            <a:r>
              <a:rPr lang="en-US" sz="4400" dirty="0">
                <a:solidFill>
                  <a:schemeClr val="tx1"/>
                </a:solidFill>
              </a:rPr>
              <a:t>Title</a:t>
            </a:r>
            <a:endParaRPr lang="en-US" sz="4400" dirty="0"/>
          </a:p>
        </p:txBody>
      </p:sp>
      <p:sp>
        <p:nvSpPr>
          <p:cNvPr id="3" name="Text 0"/>
          <p:cNvSpPr/>
          <p:nvPr>
            <p:ph idx="101" type="body" hasCustomPrompt="1"/>
          </p:nvPr>
        </p:nvSpPr>
        <p:spPr>
          <a:xfrm>
            <a:off x="731520" y="3749040"/>
            <a:ext cx="10725912" cy="1371600"/>
          </a:xfrm>
          <a:prstGeom prst="rect">
            <a:avLst/>
          </a:prstGeom>
          <a:noFill/>
          <a:ln/>
        </p:spPr>
        <p:txBody>
          <a:bodyPr wrap="square" rtlCol="0"/>
          <a:lstStyle>
            <a:lvl1pPr algn="ctr" indent="0" marL="0">
              <a:buNone/>
              <a:defRPr lang="en-US" sz="2200" dirty="0">
                <a:solidFill>
                  <a:schemeClr val="tx1"/>
                </a:solidFill>
              </a:defRPr>
            </a:lvl1pPr>
          </a:lstStyle>
          <a:p>
            <a:pPr algn="ctr" indent="0" marL="0">
              <a:buNone/>
            </a:pPr>
            <a:r>
              <a:rPr lang="en-US" sz="2200" dirty="0">
                <a:solidFill>
                  <a:schemeClr val="tx1"/>
                </a:solidFill>
              </a:rPr>
              <a:t>Subtitle</a:t>
            </a:r>
            <a:endParaRPr lang="en-US" sz="2200" dirty="0"/>
          </a:p>
        </p:txBody>
      </p:sp>
      <p:sp>
        <p:nvSpPr>
          <p:cNvPr id="4" name="Text 0"/>
          <p:cNvSpPr/>
          <p:nvPr>
            <p:ph idx="102" type="body" hasCustomPrompt="1"/>
          </p:nvPr>
        </p:nvSpPr>
        <p:spPr>
          <a:xfrm>
            <a:off x="365760" y="6309360"/>
            <a:ext cx="10881360" cy="365760"/>
          </a:xfrm>
          <a:prstGeom prst="rect">
            <a:avLst/>
          </a:prstGeom>
          <a:noFill/>
          <a:ln/>
        </p:spPr>
        <p:txBody>
          <a:bodyPr wrap="square" rtlCol="0"/>
          <a:lstStyle>
            <a:lvl1pPr indent="0" marL="0">
              <a:buNone/>
              <a:defRPr lang="en-US" sz="1100" i="1" dirty="0">
                <a:solidFill>
                  <a:schemeClr val="tx2"/>
                </a:solidFill>
              </a:defRPr>
            </a:lvl1pPr>
          </a:lstStyle>
          <a:p>
            <a:pPr indent="0" marL="0">
              <a:buNone/>
            </a:pPr>
            <a:r>
              <a:rPr lang="en-US" sz="1100" i="1" dirty="0">
                <a:solidFill>
                  <a:schemeClr val="tx2"/>
                </a:solidFill>
              </a:rPr>
              <a:t>Contact</a:t>
            </a:r>
            <a:endParaRPr lang="en-US" sz="11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00000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94415" cy="1097280"/>
          </a:xfrm>
          <a:prstGeom prst="rect">
            <a:avLst/>
          </a:prstGeom>
          <a:noFill/>
          <a:ln/>
        </p:spPr>
        <p:txBody>
          <a:bodyPr wrap="square" rtlCol="0"/>
          <a:lstStyle>
            <a:lvl1pPr algn="l" indent="0" marL="0">
              <a:buNone/>
              <a:defRPr lang="en-US" sz="3000" dirty="0">
                <a:solidFill>
                  <a:schemeClr val="tx1"/>
                </a:solidFill>
              </a:defRPr>
            </a:lvl1pPr>
          </a:lstStyle>
          <a:p>
            <a:pPr algn="l" indent="0" marL="0">
              <a:buNone/>
            </a:pPr>
            <a:r>
              <a:rPr lang="en-US" sz="3000" dirty="0">
                <a:solidFill>
                  <a:schemeClr val="tx1"/>
                </a:solidFill>
              </a:rPr>
              <a:t>Title</a:t>
            </a:r>
            <a:endParaRPr lang="en-US" sz="3000" dirty="0"/>
          </a:p>
        </p:txBody>
      </p:sp>
      <p:sp>
        <p:nvSpPr>
          <p:cNvPr id="3" name="Text 0"/>
          <p:cNvSpPr/>
          <p:nvPr>
            <p:ph idx="101" type="body" hasCustomPrompt="1"/>
          </p:nvPr>
        </p:nvSpPr>
        <p:spPr>
          <a:xfrm>
            <a:off x="548640" y="1508760"/>
            <a:ext cx="11094415" cy="4754880"/>
          </a:xfrm>
          <a:prstGeom prst="rect">
            <a:avLst/>
          </a:prstGeom>
          <a:noFill/>
          <a:ln/>
        </p:spPr>
        <p:txBody>
          <a:bodyPr wrap="square" rtlCol="0"/>
          <a:lstStyle>
            <a:lvl1pPr indent="0" marL="0">
              <a:buNone/>
              <a:defRPr lang="en-US" sz="1800" dirty="0">
                <a:solidFill>
                  <a:schemeClr val="tx1"/>
                </a:solidFill>
              </a:defRPr>
            </a:lvl1pPr>
          </a:lstStyle>
          <a:p>
            <a:pPr indent="0" marL="0">
              <a:buNone/>
            </a:pPr>
            <a:r>
              <a:rPr lang="en-US" sz="1800" dirty="0">
                <a:solidFill>
                  <a:schemeClr val="tx1"/>
                </a:solidFill>
              </a:rPr>
              <a:t>Body</a:t>
            </a:r>
            <a:endParaRPr lang="en-US" sz="18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rgbClr val="00000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914400" y="1188720"/>
            <a:ext cx="10360152" cy="2377440"/>
          </a:xfrm>
          <a:prstGeom prst="rect">
            <a:avLst/>
          </a:prstGeom>
          <a:noFill/>
          <a:ln/>
        </p:spPr>
        <p:txBody>
          <a:bodyPr wrap="square" rtlCol="0"/>
          <a:lstStyle>
            <a:lvl1pPr algn="ctr" indent="0" marL="0">
              <a:buNone/>
              <a:defRPr lang="en-US" sz="3600" dirty="0">
                <a:solidFill>
                  <a:schemeClr val="tx1"/>
                </a:solidFill>
              </a:defRPr>
            </a:lvl1pPr>
          </a:lstStyle>
          <a:p>
            <a:pPr algn="ctr" indent="0" marL="0">
              <a:buNone/>
            </a:pPr>
            <a:r>
              <a:rPr lang="en-US" sz="3600" dirty="0">
                <a:solidFill>
                  <a:schemeClr val="tx1"/>
                </a:solidFill>
              </a:rPr>
              <a:t>Statement</a:t>
            </a:r>
            <a:endParaRPr lang="en-US" sz="3600" dirty="0"/>
          </a:p>
        </p:txBody>
      </p:sp>
      <p:sp>
        <p:nvSpPr>
          <p:cNvPr id="3" name="Text 0"/>
          <p:cNvSpPr/>
          <p:nvPr>
            <p:ph idx="101" type="body" hasCustomPrompt="1"/>
          </p:nvPr>
        </p:nvSpPr>
        <p:spPr>
          <a:xfrm>
            <a:off x="914400" y="3703320"/>
            <a:ext cx="10360152" cy="1188720"/>
          </a:xfrm>
          <a:prstGeom prst="rect">
            <a:avLst/>
          </a:prstGeom>
          <a:noFill/>
          <a:ln/>
        </p:spPr>
        <p:txBody>
          <a:bodyPr wrap="square" rtlCol="0"/>
          <a:lstStyle>
            <a:lvl1pPr algn="ctr" indent="0" marL="0">
              <a:buNone/>
              <a:defRPr lang="en-US" sz="2400" dirty="0">
                <a:solidFill>
                  <a:schemeClr val="tx2"/>
                </a:solidFill>
              </a:defRPr>
            </a:lvl1pPr>
          </a:lstStyle>
          <a:p>
            <a:pPr algn="ctr" indent="0" marL="0">
              <a:buNone/>
            </a:pPr>
            <a:r>
              <a:rPr lang="en-US" sz="2400" dirty="0">
                <a:solidFill>
                  <a:schemeClr val="tx2"/>
                </a:solidFill>
              </a:rPr>
              <a:t>Supporting line</a:t>
            </a:r>
            <a:endParaRPr lang="en-US" sz="2400" dirty="0"/>
          </a:p>
        </p:txBody>
      </p:sp>
      <p:sp>
        <p:nvSpPr>
          <p:cNvPr id="4" name="Text 0"/>
          <p:cNvSpPr/>
          <p:nvPr>
            <p:ph idx="102" type="body" hasCustomPrompt="1"/>
          </p:nvPr>
        </p:nvSpPr>
        <p:spPr>
          <a:xfrm>
            <a:off x="1463040" y="5029200"/>
            <a:ext cx="9262872" cy="1005840"/>
          </a:xfrm>
          <a:prstGeom prst="rect">
            <a:avLst/>
          </a:prstGeom>
          <a:noFill/>
          <a:ln/>
        </p:spPr>
        <p:txBody>
          <a:bodyPr wrap="square" rtlCol="0"/>
          <a:lstStyle>
            <a:lvl1pPr algn="ctr" indent="0" marL="0">
              <a:buNone/>
              <a:defRPr lang="en-US" sz="1200" dirty="0">
                <a:solidFill>
                  <a:schemeClr val="tx2"/>
                </a:solidFill>
              </a:defRPr>
            </a:lvl1pPr>
          </a:lstStyle>
          <a:p>
            <a:pPr algn="ctr" indent="0" marL="0">
              <a:buNone/>
            </a:pPr>
            <a:r>
              <a:rPr lang="en-US" sz="1200" dirty="0">
                <a:solidFill>
                  <a:schemeClr val="tx2"/>
                </a:solidFill>
              </a:rPr>
              <a:t>Caption</a:t>
            </a:r>
            <a:endParaRPr lang="en-US" sz="12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ULL">
    <p:bg>
      <p:bgPr>
        <a:solidFill>
          <a:srgbClr val="000000"/>
        </a:solidFill>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image" Target="../media/image-2-2.jpg"/><Relationship Id="rId3" Type="http://schemas.openxmlformats.org/officeDocument/2006/relationships/image" Target="../media/image-2-3.jpg"/><Relationship Id="rId4" Type="http://schemas.openxmlformats.org/officeDocument/2006/relationships/slideLayout" Target="../slideLayouts/slideLayout3.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5.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5.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jpg"/><Relationship Id="rId3" Type="http://schemas.openxmlformats.org/officeDocument/2006/relationships/image" Target="../media/image-7-3.jp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jpg"/><Relationship Id="rId3" Type="http://schemas.openxmlformats.org/officeDocument/2006/relationships/slideLayout" Target="../slideLayouts/slideLayout3.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jpg"/><Relationship Id="rId3" Type="http://schemas.openxmlformats.org/officeDocument/2006/relationships/slideLayout" Target="../slideLayouts/slideLayout3.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Hack Club flag" descr="/root/projects/amd-stardance/pptx/flag.png">    </p:cNvPr>
          <p:cNvPicPr>
            <a:picLocks noChangeAspect="1"/>
          </p:cNvPicPr>
          <p:nvPr/>
        </p:nvPicPr>
        <p:blipFill>
          <a:blip r:embed="rId1"/>
          <a:stretch>
            <a:fillRect/>
          </a:stretch>
        </p:blipFill>
        <p:spPr>
          <a:xfrm>
            <a:off x="5413248" y="1600200"/>
            <a:ext cx="1371600" cy="480060"/>
          </a:xfrm>
          <a:prstGeom prst="rect">
            <a:avLst/>
          </a:prstGeom>
        </p:spPr>
      </p:pic>
      <p:sp>
        <p:nvSpPr>
          <p:cNvPr id="3" name="Text 0"/>
          <p:cNvSpPr/>
          <p:nvPr>
            <p:ph idx="100" type="title" hasCustomPrompt="1"/>
          </p:nvPr>
        </p:nvSpPr>
        <p:spPr>
          <a:xfrm>
            <a:off x="731520" y="2286000"/>
            <a:ext cx="10725912" cy="1371600"/>
          </a:xfrm>
          <a:prstGeom prst="rect">
            <a:avLst/>
          </a:prstGeom>
          <a:noFill/>
          <a:ln/>
        </p:spPr>
        <p:txBody>
          <a:bodyPr wrap="square" lIns="0" tIns="0" rIns="0" bIns="0" rtlCol="0" anchor="b"/>
          <a:lstStyle/>
          <a:p>
            <a:pPr algn="ctr" indent="0" marL="0">
              <a:buNone/>
            </a:pPr>
            <a:r>
              <a:rPr lang="en-US" sz="4400" dirty="0">
                <a:solidFill>
                  <a:schemeClr val="tx1"/>
                </a:solidFill>
              </a:rPr>
              <a:t>Hack Club Stardance Challenge</a:t>
            </a:r>
            <a:endParaRPr lang="en-US" sz="4400" dirty="0"/>
          </a:p>
        </p:txBody>
      </p:sp>
      <p:sp>
        <p:nvSpPr>
          <p:cNvPr id="4" name="Text 0"/>
          <p:cNvSpPr/>
          <p:nvPr>
            <p:ph idx="101" type="body" hasCustomPrompt="1"/>
          </p:nvPr>
        </p:nvSpPr>
        <p:spPr>
          <a:xfrm>
            <a:off x="731520" y="3749040"/>
            <a:ext cx="10725912" cy="1371600"/>
          </a:xfrm>
          <a:prstGeom prst="rect">
            <a:avLst/>
          </a:prstGeom>
          <a:noFill/>
          <a:ln/>
        </p:spPr>
        <p:txBody>
          <a:bodyPr wrap="square" lIns="0" tIns="0" rIns="0" bIns="0" rtlCol="0" anchor="t"/>
          <a:lstStyle/>
          <a:p>
            <a:pPr algn="ctr" indent="0" marL="0">
              <a:buNone/>
            </a:pPr>
            <a:r>
              <a:rPr lang="en-US" sz="2200" dirty="0">
                <a:solidFill>
                  <a:schemeClr val="tx1"/>
                </a:solidFill>
              </a:rPr>
              <a:t>June 1 – October 31, 2026 · in partnership with AMD</a:t>
            </a:r>
            <a:endParaRPr lang="en-US" sz="2200" dirty="0"/>
          </a:p>
          <a:p>
            <a:pPr algn="ctr" indent="0" marL="0">
              <a:buNone/>
            </a:pPr>
            <a:r>
              <a:rPr lang="en-US" sz="2200" dirty="0">
                <a:solidFill>
                  <a:schemeClr val="tx1"/>
                </a:solidFill>
              </a:rPr>
              <a:t>Impact Report</a:t>
            </a:r>
            <a:endParaRPr lang="en-US" sz="2200" dirty="0"/>
          </a:p>
          <a:p>
            <a:pPr algn="ctr" indent="0" marL="0">
              <a:buNone/>
            </a:pPr>
            <a:r>
              <a:rPr lang="en-US" sz="1600" dirty="0">
                <a:solidFill>
                  <a:schemeClr val="tx2"/>
                </a:solidFill>
              </a:rPr>
              <a:t>For AMD. Confidential.</a:t>
            </a:r>
            <a:endParaRPr lang="en-US" sz="2200" dirty="0"/>
          </a:p>
        </p:txBody>
      </p:sp>
      <p:sp>
        <p:nvSpPr>
          <p:cNvPr id="5" name="Text 0"/>
          <p:cNvSpPr/>
          <p:nvPr>
            <p:ph idx="102" type="body" hasCustomPrompt="1"/>
          </p:nvPr>
        </p:nvSpPr>
        <p:spPr>
          <a:xfrm>
            <a:off x="365760" y="6309360"/>
            <a:ext cx="10881360" cy="365760"/>
          </a:xfrm>
          <a:prstGeom prst="rect">
            <a:avLst/>
          </a:prstGeom>
          <a:noFill/>
          <a:ln/>
        </p:spPr>
        <p:txBody>
          <a:bodyPr wrap="square" lIns="0" tIns="0" rIns="0" bIns="0" rtlCol="0" anchor="ctr"/>
          <a:lstStyle/>
          <a:p>
            <a:pPr indent="0" marL="0">
              <a:buNone/>
            </a:pPr>
            <a:r>
              <a:rPr lang="en-US" sz="1100" i="1" dirty="0">
                <a:solidFill>
                  <a:schemeClr val="tx2"/>
                </a:solidFill>
              </a:rPr>
              <a:t>Contact: Deven Jadhav &lt;deven@hackclub.com&gt;, Chief of Staff, Programs · Zach Latta &lt;zach@hackclub.com&gt;, Executive Director</a:t>
            </a:r>
            <a:endParaRPr lang="en-US" sz="11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94415" cy="1097280"/>
          </a:xfrm>
          <a:prstGeom prst="rect">
            <a:avLst/>
          </a:prstGeom>
          <a:noFill/>
          <a:ln/>
        </p:spPr>
        <p:txBody>
          <a:bodyPr wrap="square" lIns="0" tIns="0" rIns="0" bIns="0" rtlCol="0" anchor="ctr"/>
          <a:lstStyle/>
          <a:p>
            <a:pPr algn="l" indent="0" marL="0">
              <a:buNone/>
            </a:pPr>
            <a:r>
              <a:rPr lang="en-US" sz="3000" dirty="0">
                <a:solidFill>
                  <a:schemeClr val="tx1"/>
                </a:solidFill>
              </a:rPr>
              <a:t>The Stardance Challenge was the biggest high school engineering challenge in American history</a:t>
            </a:r>
            <a:endParaRPr lang="en-US" sz="3000" dirty="0"/>
          </a:p>
        </p:txBody>
      </p:sp>
      <p:sp>
        <p:nvSpPr>
          <p:cNvPr id="3" name="headline bullets"/>
          <p:cNvSpPr txBox="1"/>
          <p:nvPr/>
        </p:nvSpPr>
        <p:spPr>
          <a:xfrm>
            <a:off x="548640" y="1417320"/>
            <a:ext cx="11094415" cy="2743200"/>
          </a:xfrm>
          <a:prstGeom prst="rect">
            <a:avLst/>
          </a:prstGeom>
          <a:noFill/>
          <a:ln/>
        </p:spPr>
        <p:txBody>
          <a:bodyPr wrap="square" lIns="0" tIns="0" rIns="0" bIns="0" rtlCol="0" anchor="t"/>
          <a:lstStyle/>
          <a:p>
            <a:pPr marL="254000" indent="-254000">
              <a:spcAft>
                <a:spcPts val="900"/>
              </a:spcAft>
              <a:buSzPct val="100000"/>
              <a:buChar char="•"/>
            </a:pPr>
            <a:r>
              <a:rPr lang="en-US" sz="1700" b="1" dirty="0">
                <a:solidFill>
                  <a:schemeClr val="tx1"/>
                </a:solidFill>
              </a:rPr>
              <a:t>69,428</a:t>
            </a:r>
            <a:r>
              <a:rPr lang="en-US" sz="1700" dirty="0">
                <a:solidFill>
                  <a:schemeClr val="tx1"/>
                </a:solidFill>
              </a:rPr>
              <a:t> teenagers (ages 13–18) signed up, </a:t>
            </a:r>
            <a:r>
              <a:rPr lang="en-US" sz="1700" b="1" dirty="0">
                <a:solidFill>
                  <a:schemeClr val="tx1"/>
                </a:solidFill>
              </a:rPr>
              <a:t>21,274</a:t>
            </a:r>
            <a:r>
              <a:rPr lang="en-US" sz="1700" dirty="0">
                <a:solidFill>
                  <a:schemeClr val="tx1"/>
                </a:solidFill>
              </a:rPr>
              <a:t> of them American, from </a:t>
            </a:r>
            <a:r>
              <a:rPr lang="en-US" sz="1700" b="1" dirty="0">
                <a:solidFill>
                  <a:schemeClr val="tx1"/>
                </a:solidFill>
              </a:rPr>
              <a:t>all 50 states and DC</a:t>
            </a:r>
            <a:r>
              <a:rPr lang="en-US" sz="1700" dirty="0">
                <a:solidFill>
                  <a:schemeClr val="tx1"/>
                </a:solidFill>
              </a:rPr>
              <a:t>; the rest came from </a:t>
            </a:r>
            <a:r>
              <a:rPr lang="en-US" sz="1700" b="1" dirty="0">
                <a:solidFill>
                  <a:schemeClr val="tx1"/>
                </a:solidFill>
              </a:rPr>
              <a:t>180+ countries and territories</a:t>
            </a:r>
            <a:r>
              <a:rPr lang="en-US" sz="1700" dirty="0">
                <a:solidFill>
                  <a:schemeClr val="tx1"/>
                </a:solidFill>
              </a:rPr>
              <a:t> around the world.</a:t>
            </a:r>
            <a:endParaRPr lang="en-US" sz="1700" dirty="0"/>
          </a:p>
          <a:p>
            <a:pPr marL="254000" indent="-254000">
              <a:spcAft>
                <a:spcPts val="900"/>
              </a:spcAft>
              <a:buSzPct val="100000"/>
              <a:buChar char="•"/>
            </a:pPr>
            <a:r>
              <a:rPr lang="en-US" sz="1700" b="1" dirty="0">
                <a:solidFill>
                  <a:schemeClr val="tx1"/>
                </a:solidFill>
              </a:rPr>
              <a:t>60,684</a:t>
            </a:r>
            <a:r>
              <a:rPr lang="en-US" sz="1700" dirty="0">
                <a:solidFill>
                  <a:schemeClr val="tx1"/>
                </a:solidFill>
              </a:rPr>
              <a:t> projects created, and </a:t>
            </a:r>
            <a:r>
              <a:rPr lang="en-US" sz="1700" b="1" dirty="0">
                <a:solidFill>
                  <a:schemeClr val="tx1"/>
                </a:solidFill>
              </a:rPr>
              <a:t>6,611</a:t>
            </a:r>
            <a:r>
              <a:rPr lang="en-US" sz="1700" dirty="0">
                <a:solidFill>
                  <a:schemeClr val="tx1"/>
                </a:solidFill>
              </a:rPr>
              <a:t> projects shipped publicly, each with a working demo and an open-source repo.</a:t>
            </a:r>
            <a:endParaRPr lang="en-US" sz="1700" dirty="0"/>
          </a:p>
          <a:p>
            <a:pPr marL="254000" indent="-254000">
              <a:spcAft>
                <a:spcPts val="900"/>
              </a:spcAft>
              <a:buSzPct val="100000"/>
              <a:buChar char="•"/>
            </a:pPr>
            <a:r>
              <a:rPr lang="en-US" sz="1700" b="1" dirty="0">
                <a:solidFill>
                  <a:schemeClr val="tx1"/>
                </a:solidFill>
              </a:rPr>
              <a:t>164,268</a:t>
            </a:r>
            <a:r>
              <a:rPr lang="en-US" sz="1700" dirty="0">
                <a:solidFill>
                  <a:schemeClr val="tx1"/>
                </a:solidFill>
              </a:rPr>
              <a:t> hours of tracked engineering time on projects (that’s </a:t>
            </a:r>
            <a:r>
              <a:rPr lang="en-US" sz="1700" b="1" dirty="0">
                <a:solidFill>
                  <a:schemeClr val="tx1"/>
                </a:solidFill>
              </a:rPr>
              <a:t>18.8 years</a:t>
            </a:r>
            <a:r>
              <a:rPr lang="en-US" sz="1700" dirty="0">
                <a:solidFill>
                  <a:schemeClr val="tx1"/>
                </a:solidFill>
              </a:rPr>
              <a:t> of nonstop making).</a:t>
            </a:r>
            <a:endParaRPr lang="en-US" sz="1700" dirty="0"/>
          </a:p>
          <a:p>
            <a:pPr marL="254000" indent="-254000">
              <a:spcAft>
                <a:spcPts val="900"/>
              </a:spcAft>
              <a:buSzPct val="100000"/>
              <a:buChar char="•"/>
            </a:pPr>
            <a:r>
              <a:rPr lang="en-US" sz="1700" b="1" dirty="0">
                <a:solidFill>
                  <a:schemeClr val="tx1"/>
                </a:solidFill>
              </a:rPr>
              <a:t>58,578</a:t>
            </a:r>
            <a:r>
              <a:rPr lang="en-US" sz="1700" dirty="0">
                <a:solidFill>
                  <a:schemeClr val="tx1"/>
                </a:solidFill>
              </a:rPr>
              <a:t> public build logs and </a:t>
            </a:r>
            <a:r>
              <a:rPr lang="en-US" sz="1700" b="1" dirty="0">
                <a:solidFill>
                  <a:schemeClr val="tx1"/>
                </a:solidFill>
              </a:rPr>
              <a:t>61,428</a:t>
            </a:r>
            <a:r>
              <a:rPr lang="en-US" sz="1700" dirty="0">
                <a:solidFill>
                  <a:schemeClr val="tx1"/>
                </a:solidFill>
              </a:rPr>
              <a:t> peer reviews. Teenagers reviewed other teenagers’ work and gave feedback on every project.</a:t>
            </a:r>
            <a:endParaRPr lang="en-US" sz="1700" dirty="0"/>
          </a:p>
        </p:txBody>
      </p:sp>
      <p:pic>
        <p:nvPicPr>
          <p:cNvPr id="4" name="photo 1" descr="/root/projects/amd-stardance/img/teens-table.jpg">    </p:cNvPr>
          <p:cNvPicPr>
            <a:picLocks noChangeAspect="1"/>
          </p:cNvPicPr>
          <p:nvPr/>
        </p:nvPicPr>
        <p:blipFill>
          <a:blip r:embed="rId1"/>
          <a:srcRect l="0" r="0" t="0" b="0"/>
          <a:stretch/>
        </p:blipFill>
        <p:spPr>
          <a:xfrm>
            <a:off x="548640" y="4343400"/>
            <a:ext cx="3566160" cy="1965960"/>
          </a:xfrm>
          <a:prstGeom prst="rect">
            <a:avLst/>
          </a:prstGeom>
        </p:spPr>
      </p:pic>
      <p:pic>
        <p:nvPicPr>
          <p:cNvPr id="5" name="photo 2" descr="/root/projects/amd-stardance/img/soldering.jpg">    </p:cNvPr>
          <p:cNvPicPr>
            <a:picLocks noChangeAspect="1"/>
          </p:cNvPicPr>
          <p:nvPr/>
        </p:nvPicPr>
        <p:blipFill>
          <a:blip r:embed="rId2"/>
          <a:srcRect l="0" r="0" t="0" b="0"/>
          <a:stretch/>
        </p:blipFill>
        <p:spPr>
          <a:xfrm>
            <a:off x="4306824" y="4343400"/>
            <a:ext cx="3566160" cy="1965960"/>
          </a:xfrm>
          <a:prstGeom prst="rect">
            <a:avLst/>
          </a:prstGeom>
        </p:spPr>
      </p:pic>
      <p:pic>
        <p:nvPicPr>
          <p:cNvPr id="6" name="photo 3" descr="/root/projects/amd-stardance/img/teens-build.jpg">    </p:cNvPr>
          <p:cNvPicPr>
            <a:picLocks noChangeAspect="1"/>
          </p:cNvPicPr>
          <p:nvPr/>
        </p:nvPicPr>
        <p:blipFill>
          <a:blip r:embed="rId3"/>
          <a:srcRect l="0" r="0" t="0" b="0"/>
          <a:stretch/>
        </p:blipFill>
        <p:spPr>
          <a:xfrm>
            <a:off x="8065008" y="4343400"/>
            <a:ext cx="3566160" cy="1965960"/>
          </a:xfrm>
          <a:prstGeom prst="rect">
            <a:avLst/>
          </a:prstGeom>
        </p:spPr>
      </p:pic>
      <p:sp>
        <p:nvSpPr>
          <p:cNvPr id="8" name="Text 0"/>
          <p:cNvSpPr/>
          <p:nvPr>
            <p:ph idx="101" type="body" hasCustomPrompt="1"/>
          </p:nvPr>
        </p:nvSpPr>
        <p:spPr>
          <a:xfrm>
            <a:off x="548640" y="1508760"/>
            <a:ext cx="11094415" cy="4754880"/>
          </a:xfrm>
          <a:prstGeom prst="rect">
            <a:avLst/>
          </a:prstGeom>
          <a:noFill/>
          <a:ln/>
        </p:spPr>
        <p:txBody>
          <a:bodyPr wrap="square" lIns="0" tIns="0" rIns="0" bIns="0" rtlCol="0" anchor="t"/>
          <a:lstStyle/>
          <a:p>
            <a:pPr indent="0" marL="0">
              <a:buNone/>
            </a:pPr>
            <a:endParaRPr lang="en-US" sz="18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World map" descr="/root/projects/amd-stardance/pptx/map-world.png">    </p:cNvPr>
          <p:cNvPicPr>
            <a:picLocks noChangeAspect="1"/>
          </p:cNvPicPr>
          <p:nvPr/>
        </p:nvPicPr>
        <p:blipFill>
          <a:blip r:embed="rId1"/>
          <a:stretch>
            <a:fillRect/>
          </a:stretch>
        </p:blipFill>
        <p:spPr>
          <a:xfrm>
            <a:off x="0" y="0"/>
            <a:ext cx="12191695" cy="6858000"/>
          </a:xfrm>
          <a:prstGeom prst="rect">
            <a:avLst/>
          </a:prstGeom>
        </p:spPr>
      </p:pic>
      <p:sp>
        <p:nvSpPr>
          <p:cNvPr id="3" name="World map caption"/>
          <p:cNvSpPr txBox="1"/>
          <p:nvPr/>
        </p:nvSpPr>
        <p:spPr>
          <a:xfrm>
            <a:off x="2013052" y="5669280"/>
            <a:ext cx="8165592" cy="777240"/>
          </a:xfrm>
          <a:prstGeom prst="rect">
            <a:avLst/>
          </a:prstGeom>
          <a:solidFill>
            <a:srgbClr val="000000"/>
          </a:solidFill>
          <a:ln w="19050">
            <a:solidFill>
              <a:srgbClr val="FFFFFF"/>
            </a:solidFill>
          </a:ln>
        </p:spPr>
        <p:txBody>
          <a:bodyPr wrap="square" lIns="101600" tIns="101600" rIns="101600" bIns="101600" rtlCol="0" anchor="ctr"/>
          <a:lstStyle/>
          <a:p>
            <a:pPr algn="ctr" indent="0" marL="0">
              <a:buNone/>
            </a:pPr>
            <a:r>
              <a:rPr lang="en-US" sz="1600" dirty="0">
                <a:solidFill>
                  <a:schemeClr val="tx1"/>
                </a:solidFill>
              </a:rPr>
              <a:t>69,428 teens from around the world signed up for the Stardance Challenge.</a:t>
            </a:r>
            <a:endParaRPr lang="en-US" sz="16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US map" descr="/root/projects/amd-stardance/pptx/map-us.png">    </p:cNvPr>
          <p:cNvPicPr>
            <a:picLocks noChangeAspect="1"/>
          </p:cNvPicPr>
          <p:nvPr/>
        </p:nvPicPr>
        <p:blipFill>
          <a:blip r:embed="rId1"/>
          <a:stretch>
            <a:fillRect/>
          </a:stretch>
        </p:blipFill>
        <p:spPr>
          <a:xfrm>
            <a:off x="0" y="0"/>
            <a:ext cx="12191695" cy="6858000"/>
          </a:xfrm>
          <a:prstGeom prst="rect">
            <a:avLst/>
          </a:prstGeom>
        </p:spPr>
      </p:pic>
      <p:sp>
        <p:nvSpPr>
          <p:cNvPr id="3" name="US map caption"/>
          <p:cNvSpPr txBox="1"/>
          <p:nvPr/>
        </p:nvSpPr>
        <p:spPr>
          <a:xfrm>
            <a:off x="2013052" y="5669280"/>
            <a:ext cx="8165592" cy="777240"/>
          </a:xfrm>
          <a:prstGeom prst="rect">
            <a:avLst/>
          </a:prstGeom>
          <a:solidFill>
            <a:srgbClr val="000000"/>
          </a:solidFill>
          <a:ln w="19050">
            <a:solidFill>
              <a:srgbClr val="FFFFFF"/>
            </a:solidFill>
          </a:ln>
        </p:spPr>
        <p:txBody>
          <a:bodyPr wrap="square" lIns="101600" tIns="101600" rIns="101600" bIns="101600" rtlCol="0" anchor="ctr"/>
          <a:lstStyle/>
          <a:p>
            <a:pPr algn="ctr" indent="0" marL="0">
              <a:buNone/>
            </a:pPr>
            <a:r>
              <a:rPr lang="en-US" sz="1600" dirty="0">
                <a:solidFill>
                  <a:schemeClr val="tx1"/>
                </a:solidFill>
              </a:rPr>
              <a:t>21,274 American teenagers from all 50 states + DC signed up.</a:t>
            </a:r>
            <a:endParaRPr lang="en-US" sz="16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AMD reach map" descr="/root/projects/amd-stardance/pptx/map-amd.png">    </p:cNvPr>
          <p:cNvPicPr>
            <a:picLocks noChangeAspect="1"/>
          </p:cNvPicPr>
          <p:nvPr/>
        </p:nvPicPr>
        <p:blipFill>
          <a:blip r:embed="rId1"/>
          <a:stretch>
            <a:fillRect/>
          </a:stretch>
        </p:blipFill>
        <p:spPr>
          <a:xfrm>
            <a:off x="0" y="0"/>
            <a:ext cx="12191695" cy="6858000"/>
          </a:xfrm>
          <a:prstGeom prst="rect">
            <a:avLst/>
          </a:prstGeom>
        </p:spPr>
      </p:pic>
      <p:sp>
        <p:nvSpPr>
          <p:cNvPr id="3" name="AMD reach map caption"/>
          <p:cNvSpPr txBox="1"/>
          <p:nvPr/>
        </p:nvSpPr>
        <p:spPr>
          <a:xfrm>
            <a:off x="1066648" y="5669280"/>
            <a:ext cx="10058400" cy="777240"/>
          </a:xfrm>
          <a:prstGeom prst="rect">
            <a:avLst/>
          </a:prstGeom>
          <a:solidFill>
            <a:srgbClr val="000000"/>
          </a:solidFill>
          <a:ln w="19050">
            <a:solidFill>
              <a:srgbClr val="FFFFFF"/>
            </a:solidFill>
          </a:ln>
        </p:spPr>
        <p:txBody>
          <a:bodyPr wrap="square" lIns="101600" tIns="101600" rIns="101600" bIns="101600" rtlCol="0" anchor="ctr"/>
          <a:lstStyle/>
          <a:p>
            <a:pPr algn="ctr" indent="0" marL="0">
              <a:buNone/>
            </a:pPr>
            <a:r>
              <a:rPr lang="en-US" sz="1600" dirty="0">
                <a:solidFill>
                  <a:schemeClr val="tx1"/>
                </a:solidFill>
              </a:rPr>
              <a:t>Orange: the 2,783 teens who came straight through AMD’s channels, from 116 countries and 49 US states.</a:t>
            </a:r>
            <a:endParaRPr lang="en-US" sz="16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914400" y="1188720"/>
            <a:ext cx="10360152" cy="2377440"/>
          </a:xfrm>
          <a:prstGeom prst="rect">
            <a:avLst/>
          </a:prstGeom>
          <a:noFill/>
          <a:ln/>
        </p:spPr>
        <p:txBody>
          <a:bodyPr wrap="square" lIns="0" tIns="0" rIns="0" bIns="0" rtlCol="0" anchor="b"/>
          <a:lstStyle/>
          <a:p>
            <a:pPr algn="ctr" indent="0" marL="0">
              <a:buNone/>
            </a:pPr>
            <a:r>
              <a:rPr lang="en-US" sz="3600" dirty="0">
                <a:solidFill>
                  <a:schemeClr val="tx1"/>
                </a:solidFill>
              </a:rPr>
              <a:t>77% of students who made engineering projects during Stardance had never shipped a real project before.</a:t>
            </a:r>
            <a:endParaRPr lang="en-US" sz="3600" dirty="0"/>
          </a:p>
        </p:txBody>
      </p:sp>
      <p:sp>
        <p:nvSpPr>
          <p:cNvPr id="3" name="Text 0"/>
          <p:cNvSpPr/>
          <p:nvPr>
            <p:ph idx="101" type="body" hasCustomPrompt="1"/>
          </p:nvPr>
        </p:nvSpPr>
        <p:spPr>
          <a:xfrm>
            <a:off x="914400" y="3703320"/>
            <a:ext cx="10360152" cy="1188720"/>
          </a:xfrm>
          <a:prstGeom prst="rect">
            <a:avLst/>
          </a:prstGeom>
          <a:noFill/>
          <a:ln/>
        </p:spPr>
        <p:txBody>
          <a:bodyPr wrap="square" lIns="0" tIns="0" rIns="0" bIns="0" rtlCol="0" anchor="t"/>
          <a:lstStyle/>
          <a:p>
            <a:pPr algn="ctr" indent="0" marL="0">
              <a:buNone/>
            </a:pPr>
            <a:r>
              <a:rPr lang="en-US" sz="2400" dirty="0">
                <a:solidFill>
                  <a:schemeClr val="tx2"/>
                </a:solidFill>
              </a:rPr>
              <a:t>These students also spent </a:t>
            </a:r>
            <a:r>
              <a:rPr lang="en-US" sz="2400" b="1" dirty="0">
                <a:solidFill>
                  <a:schemeClr val="accent1"/>
                </a:solidFill>
              </a:rPr>
              <a:t>3×</a:t>
            </a:r>
            <a:r>
              <a:rPr lang="en-US" sz="2400" dirty="0">
                <a:solidFill>
                  <a:schemeClr val="tx2"/>
                </a:solidFill>
              </a:rPr>
              <a:t> more time per week making projects during Stardance than in the three months before it</a:t>
            </a:r>
            <a:endParaRPr lang="en-US" sz="2400" dirty="0"/>
          </a:p>
        </p:txBody>
      </p:sp>
      <p:sp>
        <p:nvSpPr>
          <p:cNvPr id="4" name="Text 0"/>
          <p:cNvSpPr/>
          <p:nvPr>
            <p:ph idx="102" type="body" hasCustomPrompt="1"/>
          </p:nvPr>
        </p:nvSpPr>
        <p:spPr>
          <a:xfrm>
            <a:off x="1463040" y="5029200"/>
            <a:ext cx="9262872" cy="1005840"/>
          </a:xfrm>
          <a:prstGeom prst="rect">
            <a:avLst/>
          </a:prstGeom>
          <a:noFill/>
          <a:ln/>
        </p:spPr>
        <p:txBody>
          <a:bodyPr wrap="square" lIns="0" tIns="0" rIns="0" bIns="0" rtlCol="0" anchor="t"/>
          <a:lstStyle/>
          <a:p>
            <a:pPr algn="ctr" indent="0" marL="0">
              <a:buNone/>
            </a:pPr>
            <a:r>
              <a:rPr lang="en-US" sz="1200" dirty="0">
                <a:solidFill>
                  <a:schemeClr val="tx2"/>
                </a:solidFill>
              </a:rPr>
              <a:t>Hackatime (Hack Club’s open-source coding tracker) for the 8,012 teens who logged time on a Stardance project: most had no tracked activity before June 1. Their tracked coding went from about 3,900 hours/week (Mar–May) to about 11,100 hours/week (Jun–Sep).</a:t>
            </a:r>
            <a:endParaRPr lang="en-US" sz="12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94415" cy="1097280"/>
          </a:xfrm>
          <a:prstGeom prst="rect">
            <a:avLst/>
          </a:prstGeom>
          <a:noFill/>
          <a:ln/>
        </p:spPr>
        <p:txBody>
          <a:bodyPr wrap="square" lIns="0" tIns="0" rIns="0" bIns="0" rtlCol="0" anchor="ctr"/>
          <a:lstStyle/>
          <a:p>
            <a:pPr algn="l" indent="0" marL="0">
              <a:buNone/>
            </a:pPr>
            <a:r>
              <a:rPr lang="en-US" sz="3000" dirty="0">
                <a:solidFill>
                  <a:schemeClr val="tx1"/>
                </a:solidFill>
              </a:rPr>
              <a:t>How AMD and Hack Club worked together to reach the next generation of builders</a:t>
            </a:r>
            <a:endParaRPr lang="en-US" sz="3000" dirty="0"/>
          </a:p>
        </p:txBody>
      </p:sp>
      <p:sp>
        <p:nvSpPr>
          <p:cNvPr id="3" name="AMD activations"/>
          <p:cNvSpPr txBox="1"/>
          <p:nvPr/>
        </p:nvSpPr>
        <p:spPr>
          <a:xfrm>
            <a:off x="548640" y="1463040"/>
            <a:ext cx="7086600" cy="4846320"/>
          </a:xfrm>
          <a:prstGeom prst="rect">
            <a:avLst/>
          </a:prstGeom>
          <a:noFill/>
          <a:ln/>
        </p:spPr>
        <p:txBody>
          <a:bodyPr wrap="square" lIns="0" tIns="0" rIns="0" bIns="0" rtlCol="0" anchor="t"/>
          <a:lstStyle/>
          <a:p>
            <a:pPr marL="254000" indent="-254000">
              <a:spcAft>
                <a:spcPts val="600"/>
              </a:spcAft>
              <a:buSzPct val="100000"/>
              <a:buChar char="•"/>
            </a:pPr>
            <a:r>
              <a:rPr lang="en-US" sz="1350" b="1" dirty="0">
                <a:solidFill>
                  <a:schemeClr val="tx1"/>
                </a:solidFill>
              </a:rPr>
              <a:t>Launch day, June 1</a:t>
            </a:r>
            <a:r>
              <a:rPr lang="en-US" sz="1350" dirty="0">
                <a:solidFill>
                  <a:schemeClr val="tx1"/>
                </a:solidFill>
              </a:rPr>
              <a:t>: AMD blog on amd.com, the amdgaming.com landing page, posts on AMD’s X, LinkedIn and Instagram, the </a:t>
            </a:r>
            <a:r>
              <a:rPr lang="en-US" sz="1350" b="1" dirty="0">
                <a:solidFill>
                  <a:schemeClr val="tx1"/>
                </a:solidFill>
              </a:rPr>
              <a:t>Radeon Adrenalin driver banner</a:t>
            </a:r>
            <a:r>
              <a:rPr lang="en-US" sz="1350" dirty="0">
                <a:solidFill>
                  <a:schemeClr val="tx1"/>
                </a:solidFill>
              </a:rPr>
              <a:t> (~1.8M downloads a month) and the AMD Gaming internal newsletter.</a:t>
            </a:r>
            <a:endParaRPr lang="en-US" sz="1350" dirty="0"/>
          </a:p>
          <a:p>
            <a:pPr marL="254000" indent="-254000">
              <a:spcAft>
                <a:spcPts val="600"/>
              </a:spcAft>
              <a:buSzPct val="100000"/>
              <a:buChar char="•"/>
            </a:pPr>
            <a:r>
              <a:rPr lang="en-US" sz="1350" b="1" dirty="0">
                <a:solidFill>
                  <a:schemeClr val="tx1"/>
                </a:solidFill>
              </a:rPr>
              <a:t>Email</a:t>
            </a:r>
            <a:r>
              <a:rPr lang="en-US" sz="1350" dirty="0">
                <a:solidFill>
                  <a:schemeClr val="tx1"/>
                </a:solidFill>
              </a:rPr>
              <a:t>: external drops to AMD’s AI Dev Tools, Robotics, AI/ML, Game &amp; Pro 3D Developer and Consumer/Gaming audiences (US + rest of world, June 2 and August), </a:t>
            </a:r>
            <a:r>
              <a:rPr lang="en-US" sz="1350" b="1" dirty="0">
                <a:solidFill>
                  <a:schemeClr val="tx1"/>
                </a:solidFill>
              </a:rPr>
              <a:t>Big Connections</a:t>
            </a:r>
            <a:r>
              <a:rPr lang="en-US" sz="1350" dirty="0">
                <a:solidFill>
                  <a:schemeClr val="tx1"/>
                </a:solidFill>
              </a:rPr>
              <a:t> to all AMD employees (June 3 and August), and a Stardance banner in every English-language AMD external email from June to August.</a:t>
            </a:r>
            <a:endParaRPr lang="en-US" sz="1350" dirty="0"/>
          </a:p>
          <a:p>
            <a:pPr marL="254000" indent="-254000">
              <a:spcAft>
                <a:spcPts val="600"/>
              </a:spcAft>
              <a:buSzPct val="100000"/>
              <a:buChar char="•"/>
            </a:pPr>
            <a:r>
              <a:rPr lang="en-US" sz="1350" b="1" dirty="0">
                <a:solidFill>
                  <a:schemeClr val="tx1"/>
                </a:solidFill>
              </a:rPr>
              <a:t>Linus Tech Tips</a:t>
            </a:r>
            <a:r>
              <a:rPr lang="en-US" sz="1350" dirty="0">
                <a:solidFill>
                  <a:schemeClr val="tx1"/>
                </a:solidFill>
              </a:rPr>
              <a:t> video (June 5) with social cut-downs on AMD’s TikTok and Instagram; about </a:t>
            </a:r>
            <a:r>
              <a:rPr lang="en-US" sz="1350" b="1" dirty="0">
                <a:solidFill>
                  <a:schemeClr val="tx1"/>
                </a:solidFill>
              </a:rPr>
              <a:t>1,200</a:t>
            </a:r>
            <a:r>
              <a:rPr lang="en-US" sz="1350" dirty="0">
                <a:solidFill>
                  <a:schemeClr val="tx1"/>
                </a:solidFill>
              </a:rPr>
              <a:t> teens told us that video is how they found Stardance.</a:t>
            </a:r>
            <a:endParaRPr lang="en-US" sz="1350" dirty="0"/>
          </a:p>
          <a:p>
            <a:pPr marL="254000" indent="-254000">
              <a:spcAft>
                <a:spcPts val="600"/>
              </a:spcAft>
              <a:buSzPct val="100000"/>
              <a:buChar char="•"/>
            </a:pPr>
            <a:r>
              <a:rPr lang="en-US" sz="1350" b="1" dirty="0">
                <a:solidFill>
                  <a:schemeClr val="tx1"/>
                </a:solidFill>
              </a:rPr>
              <a:t>The AMD GPU raffle</a:t>
            </a:r>
            <a:r>
              <a:rPr lang="en-US" sz="1350" dirty="0">
                <a:solidFill>
                  <a:schemeClr val="tx1"/>
                </a:solidFill>
              </a:rPr>
              <a:t>: 16 Radeon RX 9060 XT cards, one a week from June 5 to the close. 67,627 raffle participants, including 3,424 adults (19+) who referred teens; </a:t>
            </a:r>
            <a:r>
              <a:rPr lang="en-US" sz="1350" b="1" dirty="0">
                <a:solidFill>
                  <a:schemeClr val="tx1"/>
                </a:solidFill>
              </a:rPr>
              <a:t>6,322</a:t>
            </a:r>
            <a:r>
              <a:rPr lang="en-US" sz="1350" dirty="0">
                <a:solidFill>
                  <a:schemeClr val="tx1"/>
                </a:solidFill>
              </a:rPr>
              <a:t> sign-ups arrived through raffle referral links.</a:t>
            </a:r>
            <a:endParaRPr lang="en-US" sz="1350" dirty="0"/>
          </a:p>
          <a:p>
            <a:pPr marL="254000" indent="-254000">
              <a:spcAft>
                <a:spcPts val="600"/>
              </a:spcAft>
              <a:buSzPct val="100000"/>
              <a:buChar char="•"/>
            </a:pPr>
            <a:r>
              <a:rPr lang="en-US" sz="1350" b="1" dirty="0">
                <a:solidFill>
                  <a:schemeClr val="tx1"/>
                </a:solidFill>
              </a:rPr>
              <a:t>Hardware hackathon</a:t>
            </a:r>
            <a:r>
              <a:rPr lang="en-US" sz="1350" dirty="0">
                <a:solidFill>
                  <a:schemeClr val="tx1"/>
                </a:solidFill>
              </a:rPr>
              <a:t>: AMD sponsored Outpost, Hack Club’s week-long hardware hackathon in San Mateo (July 14–20, 130 teens), whose projects were exhibited at Open Sauce.</a:t>
            </a:r>
            <a:endParaRPr lang="en-US" sz="1350" dirty="0"/>
          </a:p>
          <a:p>
            <a:pPr marL="254000" indent="-254000">
              <a:spcAft>
                <a:spcPts val="600"/>
              </a:spcAft>
              <a:buSzPct val="100000"/>
              <a:buChar char="•"/>
            </a:pPr>
            <a:r>
              <a:rPr lang="en-US" sz="1350" b="1" dirty="0">
                <a:solidFill>
                  <a:schemeClr val="tx1"/>
                </a:solidFill>
              </a:rPr>
              <a:t>Student stories</a:t>
            </a:r>
            <a:r>
              <a:rPr lang="en-US" sz="1350" dirty="0">
                <a:solidFill>
                  <a:schemeClr val="tx1"/>
                </a:solidFill>
              </a:rPr>
              <a:t>: AMD’s AI marketing team reviewed the Ryzen AI NPU project; the LEGO 3D-printer post ran as an AMD × Hack Club collaboration; three vetted features are now with Hannah’s team.</a:t>
            </a:r>
            <a:endParaRPr lang="en-US" sz="1350" dirty="0"/>
          </a:p>
          <a:p>
            <a:pPr marL="254000" indent="-254000">
              <a:spcAft>
                <a:spcPts val="600"/>
              </a:spcAft>
              <a:buSzPct val="100000"/>
              <a:buChar char="•"/>
            </a:pPr>
            <a:r>
              <a:rPr lang="en-US" sz="1350" b="1" dirty="0">
                <a:solidFill>
                  <a:schemeClr val="tx1"/>
                </a:solidFill>
              </a:rPr>
              <a:t>Result</a:t>
            </a:r>
            <a:r>
              <a:rPr lang="en-US" sz="1350" dirty="0">
                <a:solidFill>
                  <a:schemeClr val="tx1"/>
                </a:solidFill>
              </a:rPr>
              <a:t>: </a:t>
            </a:r>
            <a:r>
              <a:rPr lang="en-US" sz="1350" b="1" dirty="0">
                <a:solidFill>
                  <a:schemeClr val="tx1"/>
                </a:solidFill>
              </a:rPr>
              <a:t>2,783</a:t>
            </a:r>
            <a:r>
              <a:rPr lang="en-US" sz="1350" dirty="0">
                <a:solidFill>
                  <a:schemeClr val="tx1"/>
                </a:solidFill>
              </a:rPr>
              <a:t> teens signed up straight through AMD channels (669 American, 49 states, 116 countries) and </a:t>
            </a:r>
            <a:r>
              <a:rPr lang="en-US" sz="1350" b="1" dirty="0">
                <a:solidFill>
                  <a:schemeClr val="tx1"/>
                </a:solidFill>
              </a:rPr>
              <a:t>6,322</a:t>
            </a:r>
            <a:r>
              <a:rPr lang="en-US" sz="1350" dirty="0">
                <a:solidFill>
                  <a:schemeClr val="tx1"/>
                </a:solidFill>
              </a:rPr>
              <a:t> more through the AMD-powered raffle: together </a:t>
            </a:r>
            <a:r>
              <a:rPr lang="en-US" sz="1350" b="1" dirty="0">
                <a:solidFill>
                  <a:schemeClr val="tx1"/>
                </a:solidFill>
              </a:rPr>
              <a:t>13%</a:t>
            </a:r>
            <a:r>
              <a:rPr lang="en-US" sz="1350" dirty="0">
                <a:solidFill>
                  <a:schemeClr val="tx1"/>
                </a:solidFill>
              </a:rPr>
              <a:t> of all sign-ups.</a:t>
            </a:r>
            <a:endParaRPr lang="en-US" sz="1350" dirty="0"/>
          </a:p>
        </p:txBody>
      </p:sp>
      <p:pic>
        <p:nvPicPr>
          <p:cNvPr id="4" name="amdgaming.com page" descr="/root/projects/amd-stardance/img/amdgaming-hero.jpg">    </p:cNvPr>
          <p:cNvPicPr>
            <a:picLocks noChangeAspect="1"/>
          </p:cNvPicPr>
          <p:nvPr/>
        </p:nvPicPr>
        <p:blipFill>
          <a:blip r:embed="rId1"/>
          <a:stretch>
            <a:fillRect/>
          </a:stretch>
        </p:blipFill>
        <p:spPr>
          <a:xfrm>
            <a:off x="7863840" y="1508760"/>
            <a:ext cx="3776472" cy="905256"/>
          </a:xfrm>
          <a:prstGeom prst="rect">
            <a:avLst/>
          </a:prstGeom>
        </p:spPr>
      </p:pic>
      <p:sp>
        <p:nvSpPr>
          <p:cNvPr id="5" name="caption amdgaming"/>
          <p:cNvSpPr txBox="1"/>
          <p:nvPr/>
        </p:nvSpPr>
        <p:spPr>
          <a:xfrm>
            <a:off x="7863840" y="2450592"/>
            <a:ext cx="3776472" cy="320040"/>
          </a:xfrm>
          <a:prstGeom prst="rect">
            <a:avLst/>
          </a:prstGeom>
          <a:noFill/>
          <a:ln/>
        </p:spPr>
        <p:txBody>
          <a:bodyPr wrap="square" lIns="0" tIns="0" rIns="0" bIns="0" rtlCol="0" anchor="ctr"/>
          <a:lstStyle/>
          <a:p>
            <a:pPr indent="0" marL="0">
              <a:buNone/>
            </a:pPr>
            <a:r>
              <a:rPr lang="en-US" sz="1050" dirty="0">
                <a:solidFill>
                  <a:schemeClr val="tx2"/>
                </a:solidFill>
              </a:rPr>
              <a:t>amdgaming.com: “AMD partners with Hack Club Stardance Challenge”</a:t>
            </a:r>
            <a:endParaRPr lang="en-US" sz="1050" dirty="0"/>
          </a:p>
        </p:txBody>
      </p:sp>
      <p:pic>
        <p:nvPicPr>
          <p:cNvPr id="6" name="stardance.hackclub.com/amd" descr="/root/projects/amd-stardance/img/stardance-amd-hero.jpg">    </p:cNvPr>
          <p:cNvPicPr>
            <a:picLocks noChangeAspect="1"/>
          </p:cNvPicPr>
          <p:nvPr/>
        </p:nvPicPr>
        <p:blipFill>
          <a:blip r:embed="rId2"/>
          <a:stretch>
            <a:fillRect/>
          </a:stretch>
        </p:blipFill>
        <p:spPr>
          <a:xfrm>
            <a:off x="7863840" y="2880360"/>
            <a:ext cx="3776472" cy="1234440"/>
          </a:xfrm>
          <a:prstGeom prst="rect">
            <a:avLst/>
          </a:prstGeom>
        </p:spPr>
      </p:pic>
      <p:sp>
        <p:nvSpPr>
          <p:cNvPr id="7" name="caption stardance amd"/>
          <p:cNvSpPr txBox="1"/>
          <p:nvPr/>
        </p:nvSpPr>
        <p:spPr>
          <a:xfrm>
            <a:off x="7863840" y="4142232"/>
            <a:ext cx="3776472" cy="320040"/>
          </a:xfrm>
          <a:prstGeom prst="rect">
            <a:avLst/>
          </a:prstGeom>
          <a:noFill/>
          <a:ln/>
        </p:spPr>
        <p:txBody>
          <a:bodyPr wrap="square" lIns="0" tIns="0" rIns="0" bIns="0" rtlCol="0" anchor="ctr"/>
          <a:lstStyle/>
          <a:p>
            <a:pPr indent="0" marL="0">
              <a:buNone/>
            </a:pPr>
            <a:r>
              <a:rPr lang="en-US" sz="1050" dirty="0">
                <a:solidFill>
                  <a:schemeClr val="tx2"/>
                </a:solidFill>
              </a:rPr>
              <a:t>stardance.hackclub.com/amd, the landing page behind every AMD link</a:t>
            </a:r>
            <a:endParaRPr lang="en-US" sz="1050" dirty="0"/>
          </a:p>
        </p:txBody>
      </p:sp>
      <p:pic>
        <p:nvPicPr>
          <p:cNvPr id="8" name="xdna.cpp repo" descr="/root/projects/amd-stardance/img/xdna-github.jpg">    </p:cNvPr>
          <p:cNvPicPr>
            <a:picLocks noChangeAspect="1"/>
          </p:cNvPicPr>
          <p:nvPr/>
        </p:nvPicPr>
        <p:blipFill>
          <a:blip r:embed="rId3"/>
          <a:stretch>
            <a:fillRect/>
          </a:stretch>
        </p:blipFill>
        <p:spPr>
          <a:xfrm>
            <a:off x="7863840" y="4572000"/>
            <a:ext cx="3776472" cy="1371600"/>
          </a:xfrm>
          <a:prstGeom prst="rect">
            <a:avLst/>
          </a:prstGeom>
        </p:spPr>
      </p:pic>
      <p:sp>
        <p:nvSpPr>
          <p:cNvPr id="9" name="caption xdna"/>
          <p:cNvSpPr txBox="1"/>
          <p:nvPr/>
        </p:nvSpPr>
        <p:spPr>
          <a:xfrm>
            <a:off x="7863840" y="5971032"/>
            <a:ext cx="3776472" cy="411480"/>
          </a:xfrm>
          <a:prstGeom prst="rect">
            <a:avLst/>
          </a:prstGeom>
          <a:noFill/>
          <a:ln/>
        </p:spPr>
        <p:txBody>
          <a:bodyPr wrap="square" lIns="0" tIns="0" rIns="0" bIns="0" rtlCol="0" anchor="ctr"/>
          <a:lstStyle/>
          <a:p>
            <a:pPr indent="0" marL="0">
              <a:buNone/>
            </a:pPr>
            <a:r>
              <a:rPr lang="en-US" sz="1050" dirty="0">
                <a:solidFill>
                  <a:schemeClr val="tx2"/>
                </a:solidFill>
              </a:rPr>
              <a:t>xdna.cpp: a 16-year-old’s llama.cpp backend for the Ryzen AI NPU, flagged to AMD’s AI marketing team in September</a:t>
            </a:r>
            <a:endParaRPr lang="en-US" sz="1050" dirty="0"/>
          </a:p>
        </p:txBody>
      </p:sp>
      <p:sp>
        <p:nvSpPr>
          <p:cNvPr id="11" name="Text 0"/>
          <p:cNvSpPr/>
          <p:nvPr>
            <p:ph idx="101" type="body" hasCustomPrompt="1"/>
          </p:nvPr>
        </p:nvSpPr>
        <p:spPr>
          <a:xfrm>
            <a:off x="548640" y="1508760"/>
            <a:ext cx="11094415" cy="4754880"/>
          </a:xfrm>
          <a:prstGeom prst="rect">
            <a:avLst/>
          </a:prstGeom>
          <a:noFill/>
          <a:ln/>
        </p:spPr>
        <p:txBody>
          <a:bodyPr wrap="square" lIns="0" tIns="0" rIns="0" bIns="0" rtlCol="0" anchor="t"/>
          <a:lstStyle/>
          <a:p>
            <a:pPr indent="0" marL="0">
              <a:buNone/>
            </a:pPr>
            <a:endParaRPr lang="en-US" sz="18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94415" cy="1097280"/>
          </a:xfrm>
          <a:prstGeom prst="rect">
            <a:avLst/>
          </a:prstGeom>
          <a:noFill/>
          <a:ln/>
        </p:spPr>
        <p:txBody>
          <a:bodyPr wrap="square" lIns="0" tIns="0" rIns="0" bIns="0" rtlCol="0" anchor="ctr"/>
          <a:lstStyle/>
          <a:p>
            <a:pPr algn="l" indent="0" marL="0">
              <a:buNone/>
            </a:pPr>
            <a:r>
              <a:rPr lang="en-US" sz="3000" dirty="0">
                <a:solidFill>
                  <a:schemeClr val="tx1"/>
                </a:solidFill>
              </a:rPr>
              <a:t>Where the sign-ups came from, week by week</a:t>
            </a:r>
            <a:endParaRPr lang="en-US" sz="3000" dirty="0"/>
          </a:p>
        </p:txBody>
      </p:sp>
      <p:graphicFrame>
        <p:nvGraphicFramePr>
          <p:cNvPr id="3" name="Weekly sign-ups chart" descr=""/>
          <p:cNvGraphicFramePr/>
          <p:nvPr/>
        </p:nvGraphicFramePr>
        <p:xfrm>
          <a:off x="548640" y="1463040"/>
          <a:ext cx="11094415" cy="4114800"/>
        </p:xfrm>
        <a:graphic xmlns:a="http://schemas.openxmlformats.org/drawingml/2006/main">
          <a:graphicData uri="http://schemas.openxmlformats.org/drawingml/2006/chart">
            <c:chart xmlns:c="http://schemas.openxmlformats.org/drawingml/2006/chart" r:id="rId1"/>
          </a:graphicData>
        </a:graphic>
      </p:graphicFrame>
      <p:sp>
        <p:nvSpPr>
          <p:cNvPr id="4" name="callout May 11: posters land"/>
          <p:cNvSpPr txBox="1"/>
          <p:nvPr/>
        </p:nvSpPr>
        <p:spPr>
          <a:xfrm>
            <a:off x="1554480" y="3291840"/>
            <a:ext cx="1920240" cy="548640"/>
          </a:xfrm>
          <a:prstGeom prst="rect">
            <a:avLst/>
          </a:prstGeom>
          <a:noFill/>
          <a:ln/>
        </p:spPr>
        <p:txBody>
          <a:bodyPr wrap="square" lIns="0" tIns="0" rIns="0" bIns="0" rtlCol="0" anchor="t"/>
          <a:lstStyle/>
          <a:p>
            <a:pPr indent="0" marL="0">
              <a:buNone/>
            </a:pPr>
            <a:r>
              <a:rPr lang="en-US" sz="1100" dirty="0">
                <a:solidFill>
                  <a:schemeClr val="tx1"/>
                </a:solidFill>
              </a:rPr>
              <a:t>May 11: posters land in US classrooms</a:t>
            </a:r>
            <a:endParaRPr lang="en-US" sz="1100" dirty="0"/>
          </a:p>
        </p:txBody>
      </p:sp>
      <p:sp>
        <p:nvSpPr>
          <p:cNvPr id="5" name="callout June 1 launch: AMD b"/>
          <p:cNvSpPr txBox="1"/>
          <p:nvPr/>
        </p:nvSpPr>
        <p:spPr>
          <a:xfrm>
            <a:off x="4206240" y="1828800"/>
            <a:ext cx="3108960" cy="548640"/>
          </a:xfrm>
          <a:prstGeom prst="rect">
            <a:avLst/>
          </a:prstGeom>
          <a:noFill/>
          <a:ln/>
        </p:spPr>
        <p:txBody>
          <a:bodyPr wrap="square" lIns="0" tIns="0" rIns="0" bIns="0" rtlCol="0" anchor="t"/>
          <a:lstStyle/>
          <a:p>
            <a:pPr indent="0" marL="0">
              <a:buNone/>
            </a:pPr>
            <a:r>
              <a:rPr lang="en-US" sz="1100" dirty="0">
                <a:solidFill>
                  <a:schemeClr val="tx1"/>
                </a:solidFill>
              </a:rPr>
              <a:t>June 1 launch: AMD blog, driver banner, social; June 2 emails; June 5 LTT video. 11,548 sign-ups in week one, 1,032 of them via AMD or the raffle</a:t>
            </a:r>
            <a:endParaRPr lang="en-US" sz="1100" dirty="0"/>
          </a:p>
        </p:txBody>
      </p:sp>
      <p:sp>
        <p:nvSpPr>
          <p:cNvPr id="6" name="callout Raffle week 2: 1,085"/>
          <p:cNvSpPr txBox="1"/>
          <p:nvPr/>
        </p:nvSpPr>
        <p:spPr>
          <a:xfrm>
            <a:off x="4709160" y="3063240"/>
            <a:ext cx="2103120" cy="548640"/>
          </a:xfrm>
          <a:prstGeom prst="rect">
            <a:avLst/>
          </a:prstGeom>
          <a:noFill/>
          <a:ln/>
        </p:spPr>
        <p:txBody>
          <a:bodyPr wrap="square" lIns="0" tIns="0" rIns="0" bIns="0" rtlCol="0" anchor="t"/>
          <a:lstStyle/>
          <a:p>
            <a:pPr indent="0" marL="0">
              <a:buNone/>
            </a:pPr>
            <a:r>
              <a:rPr lang="en-US" sz="1100" dirty="0">
                <a:solidFill>
                  <a:schemeClr val="tx1"/>
                </a:solidFill>
              </a:rPr>
              <a:t>Raffle week 2: 1,085 referral sign-ups in one week</a:t>
            </a:r>
            <a:endParaRPr lang="en-US" sz="1100" dirty="0"/>
          </a:p>
        </p:txBody>
      </p:sp>
      <p:sp>
        <p:nvSpPr>
          <p:cNvPr id="7" name="callout August: second AMD e"/>
          <p:cNvSpPr txBox="1"/>
          <p:nvPr/>
        </p:nvSpPr>
        <p:spPr>
          <a:xfrm>
            <a:off x="7315200" y="3749040"/>
            <a:ext cx="2103120" cy="548640"/>
          </a:xfrm>
          <a:prstGeom prst="rect">
            <a:avLst/>
          </a:prstGeom>
          <a:noFill/>
          <a:ln/>
        </p:spPr>
        <p:txBody>
          <a:bodyPr wrap="square" lIns="0" tIns="0" rIns="0" bIns="0" rtlCol="0" anchor="t"/>
          <a:lstStyle/>
          <a:p>
            <a:pPr indent="0" marL="0">
              <a:buNone/>
            </a:pPr>
            <a:r>
              <a:rPr lang="en-US" sz="1100" dirty="0">
                <a:solidFill>
                  <a:schemeClr val="tx1"/>
                </a:solidFill>
              </a:rPr>
              <a:t>August: second AMD external email + Big Connections</a:t>
            </a:r>
            <a:endParaRPr lang="en-US" sz="1100" dirty="0"/>
          </a:p>
        </p:txBody>
      </p:sp>
      <p:sp>
        <p:nvSpPr>
          <p:cNvPr id="8" name="callout Sep 30: original clo"/>
          <p:cNvSpPr txBox="1"/>
          <p:nvPr/>
        </p:nvSpPr>
        <p:spPr>
          <a:xfrm>
            <a:off x="9692640" y="4114800"/>
            <a:ext cx="1828800" cy="548640"/>
          </a:xfrm>
          <a:prstGeom prst="rect">
            <a:avLst/>
          </a:prstGeom>
          <a:noFill/>
          <a:ln/>
        </p:spPr>
        <p:txBody>
          <a:bodyPr wrap="square" lIns="0" tIns="0" rIns="0" bIns="0" rtlCol="0" anchor="t"/>
          <a:lstStyle/>
          <a:p>
            <a:pPr indent="0" marL="0">
              <a:buNone/>
            </a:pPr>
            <a:r>
              <a:rPr lang="en-US" sz="1100" dirty="0">
                <a:solidFill>
                  <a:schemeClr val="tx1"/>
                </a:solidFill>
              </a:rPr>
              <a:t>Sep 30: original close; extended to Oct 31</a:t>
            </a:r>
            <a:endParaRPr lang="en-US" sz="1100" dirty="0"/>
          </a:p>
        </p:txBody>
      </p:sp>
      <p:sp>
        <p:nvSpPr>
          <p:cNvPr id="9" name="chart footnote"/>
          <p:cNvSpPr txBox="1"/>
          <p:nvPr/>
        </p:nvSpPr>
        <p:spPr>
          <a:xfrm>
            <a:off x="548640" y="5760720"/>
            <a:ext cx="11094415" cy="457200"/>
          </a:xfrm>
          <a:prstGeom prst="rect">
            <a:avLst/>
          </a:prstGeom>
          <a:noFill/>
          <a:ln/>
        </p:spPr>
        <p:txBody>
          <a:bodyPr wrap="square" lIns="0" tIns="0" rIns="0" bIns="0" rtlCol="0" anchor="ctr"/>
          <a:lstStyle/>
          <a:p>
            <a:pPr indent="0" marL="0">
              <a:buNone/>
            </a:pPr>
            <a:r>
              <a:rPr lang="en-US" sz="1200" dirty="0">
                <a:solidFill>
                  <a:schemeClr val="tx2"/>
                </a:solidFill>
              </a:rPr>
              <a:t>Pre-registration opened in April; the challenge ran June 1 – October 31 (originally September 30). Attribution: /amd links, post-signup survey and the raffle’s r- referral codes.</a:t>
            </a:r>
            <a:endParaRPr lang="en-US" sz="1200" dirty="0"/>
          </a:p>
        </p:txBody>
      </p:sp>
      <p:sp>
        <p:nvSpPr>
          <p:cNvPr id="11" name="Text 0"/>
          <p:cNvSpPr/>
          <p:nvPr>
            <p:ph idx="101" type="body" hasCustomPrompt="1"/>
          </p:nvPr>
        </p:nvSpPr>
        <p:spPr>
          <a:xfrm>
            <a:off x="548640" y="1508760"/>
            <a:ext cx="11094415" cy="4754880"/>
          </a:xfrm>
          <a:prstGeom prst="rect">
            <a:avLst/>
          </a:prstGeom>
          <a:noFill/>
          <a:ln/>
        </p:spPr>
        <p:txBody>
          <a:bodyPr wrap="square" lIns="0" tIns="0" rIns="0" bIns="0" rtlCol="0" anchor="t"/>
          <a:lstStyle/>
          <a:p>
            <a:pPr indent="0" marL="0">
              <a:buNone/>
            </a:pPr>
            <a:endParaRPr lang="en-US" sz="18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94415" cy="1097280"/>
          </a:xfrm>
          <a:prstGeom prst="rect">
            <a:avLst/>
          </a:prstGeom>
          <a:noFill/>
          <a:ln/>
        </p:spPr>
        <p:txBody>
          <a:bodyPr wrap="square" lIns="0" tIns="0" rIns="0" bIns="0" rtlCol="0" anchor="ctr"/>
          <a:lstStyle/>
          <a:p>
            <a:pPr algn="l" indent="0" marL="0">
              <a:buNone/>
            </a:pPr>
            <a:r>
              <a:rPr lang="en-US" sz="3000" dirty="0">
                <a:solidFill>
                  <a:schemeClr val="tx1"/>
                </a:solidFill>
              </a:rPr>
              <a:t>What AMD set out to do, and what Stardance delivered</a:t>
            </a:r>
            <a:endParaRPr lang="en-US" sz="3000" dirty="0"/>
          </a:p>
        </p:txBody>
      </p:sp>
      <p:graphicFrame>
        <p:nvGraphicFramePr>
          <p:cNvPr id="10" name="AMD goals table"/>
          <p:cNvGraphicFramePr>
            <a:graphicFrameLocks noGrp="1"/>
          </p:cNvGraphicFramePr>
          <p:nvPr>
            <p:extLst>
              <p:ext uri="{D42A27DB-BD31-4B8C-83A1-F6EECF244321}">
                <p14:modId xmlns:p14="http://schemas.microsoft.com/office/powerpoint/2010/main" val="1579011935"/>
              </p:ext>
            </p:extLst>
          </p:nvPr>
        </p:nvGraphicFramePr>
        <p:xfrm>
          <a:off x="548640" y="1371600"/>
          <a:ext cx="11094415" cy="914400"/>
        </p:xfrm>
        <a:graphic>
          <a:graphicData uri="http://schemas.openxmlformats.org/drawingml/2006/table">
            <a:tbl>
              <a:tblPr/>
              <a:tblGrid>
                <a:gridCol w="4114800"/>
                <a:gridCol w="6976872"/>
              </a:tblGrid>
              <a:tr h="0">
                <a:tc>
                  <a:txBody>
                    <a:bodyPr/>
                    <a:lstStyle/>
                    <a:p>
                      <a:pPr indent="0" marL="0">
                        <a:buNone/>
                      </a:pPr>
                      <a:r>
                        <a:rPr lang="en-US" sz="1350" dirty="0">
                          <a:solidFill>
                            <a:schemeClr val="accent2"/>
                          </a:solidFill>
                          <a:latin typeface="Calibri" pitchFamily="34" charset="0"/>
                          <a:ea typeface="Calibri" pitchFamily="34" charset="-122"/>
                          <a:cs typeface="Calibri" pitchFamily="34" charset="-120"/>
                        </a:rPr>
                        <a:t>AMD’s goals for the partnership (from our kickoff meetings)</a:t>
                      </a:r>
                      <a:endParaRPr lang="en-US" sz="1350" dirty="0">
                        <a:latin typeface="Calibri" charset="0"/>
                        <a:ea typeface="Calibri" charset="0"/>
                        <a:cs typeface="Calibri" charset="0"/>
                      </a:endParaRPr>
                    </a:p>
                  </a:txBody>
                  <a:tcPr marL="91440" marR="91440" marT="64008" marB="64008" anchor="t">
                    <a:lnL w="0" cap="flat" cmpd="sng" algn="ctr">
                      <a:noFill/>
                    </a:lnL>
                    <a:lnR w="0" cap="flat" cmpd="sng" algn="ctr">
                      <a:noFill/>
                    </a:lnR>
                    <a:lnT w="0" cap="flat" cmpd="sng" algn="ctr">
                      <a:noFill/>
                    </a:lnT>
                    <a:lnB w="9525" cap="flat" cmpd="sng" algn="ctr">
                      <a:solidFill>
                        <a:srgbClr val="2A2A2A"/>
                      </a:solidFill>
                      <a:prstDash val="solid"/>
                      <a:round/>
                      <a:headEnd type="none" w="med" len="med"/>
                      <a:tailEnd type="none" w="med" len="med"/>
                    </a:lnB>
                    <a:solidFill>
                      <a:srgbClr val="000000"/>
                    </a:solidFill>
                  </a:tcPr>
                </a:tc>
                <a:tc>
                  <a:txBody>
                    <a:bodyPr/>
                    <a:lstStyle/>
                    <a:p>
                      <a:pPr indent="0" marL="0">
                        <a:buNone/>
                      </a:pPr>
                      <a:r>
                        <a:rPr lang="en-US" sz="1350" dirty="0">
                          <a:solidFill>
                            <a:schemeClr val="accent2"/>
                          </a:solidFill>
                          <a:latin typeface="Calibri" pitchFamily="34" charset="0"/>
                          <a:ea typeface="Calibri" pitchFamily="34" charset="-122"/>
                          <a:cs typeface="Calibri" pitchFamily="34" charset="-120"/>
                        </a:rPr>
                        <a:t>What the Stardance Challenge delivered</a:t>
                      </a:r>
                      <a:endParaRPr lang="en-US" sz="1350" dirty="0">
                        <a:latin typeface="Calibri" charset="0"/>
                        <a:ea typeface="Calibri" charset="0"/>
                        <a:cs typeface="Calibri" charset="0"/>
                      </a:endParaRPr>
                    </a:p>
                  </a:txBody>
                  <a:tcPr marL="91440" marR="91440" marT="64008" marB="64008" anchor="t">
                    <a:lnL w="0" cap="flat" cmpd="sng" algn="ctr">
                      <a:noFill/>
                    </a:lnL>
                    <a:lnR w="0" cap="flat" cmpd="sng" algn="ctr">
                      <a:noFill/>
                    </a:lnR>
                    <a:lnT w="0" cap="flat" cmpd="sng" algn="ctr">
                      <a:noFill/>
                    </a:lnT>
                    <a:lnB w="9525" cap="flat" cmpd="sng" algn="ctr">
                      <a:solidFill>
                        <a:srgbClr val="2A2A2A"/>
                      </a:solidFill>
                      <a:prstDash val="solid"/>
                      <a:round/>
                      <a:headEnd type="none" w="med" len="med"/>
                      <a:tailEnd type="none" w="med" len="med"/>
                    </a:lnB>
                    <a:solidFill>
                      <a:srgbClr val="000000"/>
                    </a:solidFill>
                  </a:tcPr>
                </a:tc>
              </a:tr>
              <a:tr h="0">
                <a:tc>
                  <a:txBody>
                    <a:bodyPr/>
                    <a:lstStyle/>
                    <a:p>
                      <a:pPr indent="0" marL="0">
                        <a:buNone/>
                      </a:pPr>
                      <a:r>
                        <a:rPr lang="en-US" sz="1350" dirty="0">
                          <a:solidFill>
                            <a:schemeClr val="tx1"/>
                          </a:solidFill>
                          <a:latin typeface="Calibri" pitchFamily="34" charset="0"/>
                          <a:ea typeface="Calibri" pitchFamily="34" charset="-122"/>
                          <a:cs typeface="Calibri" pitchFamily="34" charset="-120"/>
                        </a:rPr>
                        <a:t>Reach 100,000 teens: five times Blueprint, which reached ~25,000 teens in three months</a:t>
                      </a:r>
                      <a:endParaRPr lang="en-US" sz="1350" dirty="0">
                        <a:latin typeface="Calibri" charset="0"/>
                        <a:ea typeface="Calibri" charset="0"/>
                        <a:cs typeface="Calibri" charset="0"/>
                      </a:endParaRPr>
                    </a:p>
                  </a:txBody>
                  <a:tcPr marL="91440" marR="91440" marT="64008" marB="64008" anchor="t">
                    <a:lnL w="0" cap="flat" cmpd="sng" algn="ctr">
                      <a:noFill/>
                    </a:lnL>
                    <a:lnR w="0" cap="flat" cmpd="sng" algn="ctr">
                      <a:noFill/>
                    </a:lnR>
                    <a:lnT w="0" cap="flat" cmpd="sng" algn="ctr">
                      <a:noFill/>
                    </a:lnT>
                    <a:lnB w="9525" cap="flat" cmpd="sng" algn="ctr">
                      <a:solidFill>
                        <a:srgbClr val="2A2A2A"/>
                      </a:solidFill>
                      <a:prstDash val="solid"/>
                      <a:round/>
                      <a:headEnd type="none" w="med" len="med"/>
                      <a:tailEnd type="none" w="med" len="med"/>
                    </a:lnB>
                    <a:solidFill>
                      <a:srgbClr val="000000"/>
                    </a:solidFill>
                  </a:tcPr>
                </a:tc>
                <a:tc>
                  <a:txBody>
                    <a:bodyPr/>
                    <a:lstStyle/>
                    <a:p>
                      <a:pPr indent="0" marL="0">
                        <a:buNone/>
                      </a:pPr>
                      <a:r>
                        <a:rPr lang="en-US" sz="1350" b="1" dirty="0">
                          <a:solidFill>
                            <a:schemeClr val="tx1"/>
                          </a:solidFill>
                          <a:latin typeface="Calibri" pitchFamily="34" charset="0"/>
                          <a:ea typeface="Calibri" pitchFamily="34" charset="-122"/>
                          <a:cs typeface="Calibri" pitchFamily="34" charset="-120"/>
                        </a:rPr>
                        <a:t>69,428</a:t>
                      </a:r>
                      <a:r>
                        <a:rPr lang="en-US" sz="1350" dirty="0">
                          <a:solidFill>
                            <a:schemeClr val="tx1"/>
                          </a:solidFill>
                          <a:latin typeface="Calibri" pitchFamily="34" charset="0"/>
                          <a:ea typeface="Calibri" pitchFamily="34" charset="-122"/>
                          <a:cs typeface="Calibri" pitchFamily="34" charset="-120"/>
                        </a:rPr>
                        <a:t> sign-ups, the most of any Hack Club program ever (2.8× Blueprint). Blueprint’s three-month total was passed within two weeks of launch. </a:t>
                      </a:r>
                      <a:r>
                        <a:rPr lang="en-US" sz="1350" b="1" dirty="0">
                          <a:solidFill>
                            <a:schemeClr val="tx1"/>
                          </a:solidFill>
                          <a:latin typeface="Calibri" pitchFamily="34" charset="0"/>
                          <a:ea typeface="Calibri" pitchFamily="34" charset="-122"/>
                          <a:cs typeface="Calibri" pitchFamily="34" charset="-120"/>
                        </a:rPr>
                        <a:t>21,274</a:t>
                      </a:r>
                      <a:r>
                        <a:rPr lang="en-US" sz="1350" dirty="0">
                          <a:solidFill>
                            <a:schemeClr val="tx1"/>
                          </a:solidFill>
                          <a:latin typeface="Calibri" pitchFamily="34" charset="0"/>
                          <a:ea typeface="Calibri" pitchFamily="34" charset="-122"/>
                          <a:cs typeface="Calibri" pitchFamily="34" charset="-120"/>
                        </a:rPr>
                        <a:t> American teens from all 50 states + DC.</a:t>
                      </a:r>
                      <a:endParaRPr lang="en-US" sz="1350" dirty="0">
                        <a:latin typeface="Calibri" charset="0"/>
                        <a:ea typeface="Calibri" charset="0"/>
                        <a:cs typeface="Calibri" charset="0"/>
                      </a:endParaRPr>
                    </a:p>
                  </a:txBody>
                  <a:tcPr marL="91440" marR="91440" marT="64008" marB="64008" anchor="t">
                    <a:lnL w="0" cap="flat" cmpd="sng" algn="ctr">
                      <a:noFill/>
                    </a:lnL>
                    <a:lnR w="0" cap="flat" cmpd="sng" algn="ctr">
                      <a:noFill/>
                    </a:lnR>
                    <a:lnT w="0" cap="flat" cmpd="sng" algn="ctr">
                      <a:noFill/>
                    </a:lnT>
                    <a:lnB w="9525" cap="flat" cmpd="sng" algn="ctr">
                      <a:solidFill>
                        <a:srgbClr val="2A2A2A"/>
                      </a:solidFill>
                      <a:prstDash val="solid"/>
                      <a:round/>
                      <a:headEnd type="none" w="med" len="med"/>
                      <a:tailEnd type="none" w="med" len="med"/>
                    </a:lnB>
                    <a:solidFill>
                      <a:srgbClr val="000000"/>
                    </a:solidFill>
                  </a:tcPr>
                </a:tc>
              </a:tr>
              <a:tr h="0">
                <a:tc>
                  <a:txBody>
                    <a:bodyPr/>
                    <a:lstStyle/>
                    <a:p>
                      <a:pPr indent="0" marL="0">
                        <a:buNone/>
                      </a:pPr>
                      <a:r>
                        <a:rPr lang="en-US" sz="1350" dirty="0">
                          <a:solidFill>
                            <a:schemeClr val="tx1"/>
                          </a:solidFill>
                          <a:latin typeface="Calibri" pitchFamily="34" charset="0"/>
                          <a:ea typeface="Calibri" pitchFamily="34" charset="-122"/>
                          <a:cs typeface="Calibri" pitchFamily="34" charset="-120"/>
                        </a:rPr>
                        <a:t>“Turn every AMD gamer into an AMD developer”</a:t>
                      </a:r>
                      <a:endParaRPr lang="en-US" sz="1350" dirty="0">
                        <a:latin typeface="Calibri" charset="0"/>
                        <a:ea typeface="Calibri" charset="0"/>
                        <a:cs typeface="Calibri" charset="0"/>
                      </a:endParaRPr>
                    </a:p>
                  </a:txBody>
                  <a:tcPr marL="91440" marR="91440" marT="64008" marB="64008" anchor="t">
                    <a:lnL w="0" cap="flat" cmpd="sng" algn="ctr">
                      <a:noFill/>
                    </a:lnL>
                    <a:lnR w="0" cap="flat" cmpd="sng" algn="ctr">
                      <a:noFill/>
                    </a:lnR>
                    <a:lnT w="0" cap="flat" cmpd="sng" algn="ctr">
                      <a:noFill/>
                    </a:lnT>
                    <a:lnB w="9525" cap="flat" cmpd="sng" algn="ctr">
                      <a:solidFill>
                        <a:srgbClr val="2A2A2A"/>
                      </a:solidFill>
                      <a:prstDash val="solid"/>
                      <a:round/>
                      <a:headEnd type="none" w="med" len="med"/>
                      <a:tailEnd type="none" w="med" len="med"/>
                    </a:lnB>
                    <a:solidFill>
                      <a:srgbClr val="000000"/>
                    </a:solidFill>
                  </a:tcPr>
                </a:tc>
                <a:tc>
                  <a:txBody>
                    <a:bodyPr/>
                    <a:lstStyle/>
                    <a:p>
                      <a:pPr indent="0" marL="0">
                        <a:buNone/>
                      </a:pPr>
                      <a:r>
                        <a:rPr lang="en-US" sz="1350" b="1" dirty="0">
                          <a:solidFill>
                            <a:schemeClr val="tx1"/>
                          </a:solidFill>
                          <a:latin typeface="Calibri" pitchFamily="34" charset="0"/>
                          <a:ea typeface="Calibri" pitchFamily="34" charset="-122"/>
                          <a:cs typeface="Calibri" pitchFamily="34" charset="-120"/>
                        </a:rPr>
                        <a:t>26,632</a:t>
                      </a:r>
                      <a:r>
                        <a:rPr lang="en-US" sz="1350" dirty="0">
                          <a:solidFill>
                            <a:schemeClr val="tx1"/>
                          </a:solidFill>
                          <a:latin typeface="Calibri" pitchFamily="34" charset="0"/>
                          <a:ea typeface="Calibri" pitchFamily="34" charset="-122"/>
                          <a:cs typeface="Calibri" pitchFamily="34" charset="-120"/>
                        </a:rPr>
                        <a:t> sign-ups listed game development as an interest. </a:t>
                      </a:r>
                      <a:r>
                        <a:rPr lang="en-US" sz="1350" b="1" dirty="0">
                          <a:solidFill>
                            <a:schemeClr val="tx1"/>
                          </a:solidFill>
                          <a:latin typeface="Calibri" pitchFamily="34" charset="0"/>
                          <a:ea typeface="Calibri" pitchFamily="34" charset="-122"/>
                          <a:cs typeface="Calibri" pitchFamily="34" charset="-120"/>
                        </a:rPr>
                        <a:t>5,467</a:t>
                      </a:r>
                      <a:r>
                        <a:rPr lang="en-US" sz="1350" dirty="0">
                          <a:solidFill>
                            <a:schemeClr val="tx1"/>
                          </a:solidFill>
                          <a:latin typeface="Calibri" pitchFamily="34" charset="0"/>
                          <a:ea typeface="Calibri" pitchFamily="34" charset="-122"/>
                          <a:cs typeface="Calibri" pitchFamily="34" charset="-120"/>
                        </a:rPr>
                        <a:t> game projects started and </a:t>
                      </a:r>
                      <a:r>
                        <a:rPr lang="en-US" sz="1350" b="1" dirty="0">
                          <a:solidFill>
                            <a:schemeClr val="tx1"/>
                          </a:solidFill>
                          <a:latin typeface="Calibri" pitchFamily="34" charset="0"/>
                          <a:ea typeface="Calibri" pitchFamily="34" charset="-122"/>
                          <a:cs typeface="Calibri" pitchFamily="34" charset="-120"/>
                        </a:rPr>
                        <a:t>1,005</a:t>
                      </a:r>
                      <a:r>
                        <a:rPr lang="en-US" sz="1350" dirty="0">
                          <a:solidFill>
                            <a:schemeClr val="tx1"/>
                          </a:solidFill>
                          <a:latin typeface="Calibri" pitchFamily="34" charset="0"/>
                          <a:ea typeface="Calibri" pitchFamily="34" charset="-122"/>
                          <a:cs typeface="Calibri" pitchFamily="34" charset="-120"/>
                        </a:rPr>
                        <a:t> shipped; 493 Godot and 1,007 C++ repos among the shipped work.</a:t>
                      </a:r>
                      <a:endParaRPr lang="en-US" sz="1350" dirty="0">
                        <a:latin typeface="Calibri" charset="0"/>
                        <a:ea typeface="Calibri" charset="0"/>
                        <a:cs typeface="Calibri" charset="0"/>
                      </a:endParaRPr>
                    </a:p>
                  </a:txBody>
                  <a:tcPr marL="91440" marR="91440" marT="64008" marB="64008" anchor="t">
                    <a:lnL w="0" cap="flat" cmpd="sng" algn="ctr">
                      <a:noFill/>
                    </a:lnL>
                    <a:lnR w="0" cap="flat" cmpd="sng" algn="ctr">
                      <a:noFill/>
                    </a:lnR>
                    <a:lnT w="0" cap="flat" cmpd="sng" algn="ctr">
                      <a:noFill/>
                    </a:lnT>
                    <a:lnB w="9525" cap="flat" cmpd="sng" algn="ctr">
                      <a:solidFill>
                        <a:srgbClr val="2A2A2A"/>
                      </a:solidFill>
                      <a:prstDash val="solid"/>
                      <a:round/>
                      <a:headEnd type="none" w="med" len="med"/>
                      <a:tailEnd type="none" w="med" len="med"/>
                    </a:lnB>
                    <a:solidFill>
                      <a:srgbClr val="000000"/>
                    </a:solidFill>
                  </a:tcPr>
                </a:tc>
              </a:tr>
              <a:tr h="0">
                <a:tc>
                  <a:txBody>
                    <a:bodyPr/>
                    <a:lstStyle/>
                    <a:p>
                      <a:pPr indent="0" marL="0">
                        <a:buNone/>
                      </a:pPr>
                      <a:r>
                        <a:rPr lang="en-US" sz="1350" dirty="0">
                          <a:solidFill>
                            <a:schemeClr val="tx1"/>
                          </a:solidFill>
                          <a:latin typeface="Calibri" pitchFamily="34" charset="0"/>
                          <a:ea typeface="Calibri" pitchFamily="34" charset="-122"/>
                          <a:cs typeface="Calibri" pitchFamily="34" charset="-120"/>
                        </a:rPr>
                        <a:t>Local AI on AMD hardware: Ryzen AI, Radeon, Instinct</a:t>
                      </a:r>
                      <a:endParaRPr lang="en-US" sz="1350" dirty="0">
                        <a:latin typeface="Calibri" charset="0"/>
                        <a:ea typeface="Calibri" charset="0"/>
                        <a:cs typeface="Calibri" charset="0"/>
                      </a:endParaRPr>
                    </a:p>
                  </a:txBody>
                  <a:tcPr marL="91440" marR="91440" marT="64008" marB="64008" anchor="t">
                    <a:lnL w="0" cap="flat" cmpd="sng" algn="ctr">
                      <a:noFill/>
                    </a:lnL>
                    <a:lnR w="0" cap="flat" cmpd="sng" algn="ctr">
                      <a:noFill/>
                    </a:lnR>
                    <a:lnT w="0" cap="flat" cmpd="sng" algn="ctr">
                      <a:noFill/>
                    </a:lnT>
                    <a:lnB w="9525" cap="flat" cmpd="sng" algn="ctr">
                      <a:solidFill>
                        <a:srgbClr val="2A2A2A"/>
                      </a:solidFill>
                      <a:prstDash val="solid"/>
                      <a:round/>
                      <a:headEnd type="none" w="med" len="med"/>
                      <a:tailEnd type="none" w="med" len="med"/>
                    </a:lnB>
                    <a:solidFill>
                      <a:srgbClr val="000000"/>
                    </a:solidFill>
                  </a:tcPr>
                </a:tc>
                <a:tc>
                  <a:txBody>
                    <a:bodyPr/>
                    <a:lstStyle/>
                    <a:p>
                      <a:pPr indent="0" marL="0">
                        <a:buNone/>
                      </a:pPr>
                      <a:r>
                        <a:rPr lang="en-US" sz="1350" b="1" dirty="0">
                          <a:solidFill>
                            <a:schemeClr val="tx1"/>
                          </a:solidFill>
                          <a:latin typeface="Calibri" pitchFamily="34" charset="0"/>
                          <a:ea typeface="Calibri" pitchFamily="34" charset="-122"/>
                          <a:cs typeface="Calibri" pitchFamily="34" charset="-120"/>
                        </a:rPr>
                        <a:t>30,991</a:t>
                      </a:r>
                      <a:r>
                        <a:rPr lang="en-US" sz="1350" dirty="0">
                          <a:solidFill>
                            <a:schemeClr val="tx1"/>
                          </a:solidFill>
                          <a:latin typeface="Calibri" pitchFamily="34" charset="0"/>
                          <a:ea typeface="Calibri" pitchFamily="34" charset="-122"/>
                          <a:cs typeface="Calibri" pitchFamily="34" charset="-120"/>
                        </a:rPr>
                        <a:t> teens interested in AI/ML. </a:t>
                      </a:r>
                      <a:r>
                        <a:rPr lang="en-US" sz="1350" b="1" dirty="0">
                          <a:solidFill>
                            <a:schemeClr val="tx1"/>
                          </a:solidFill>
                          <a:latin typeface="Calibri" pitchFamily="34" charset="0"/>
                          <a:ea typeface="Calibri" pitchFamily="34" charset="-122"/>
                          <a:cs typeface="Calibri" pitchFamily="34" charset="-120"/>
                        </a:rPr>
                        <a:t>2,290</a:t>
                      </a:r>
                      <a:r>
                        <a:rPr lang="en-US" sz="1350" dirty="0">
                          <a:solidFill>
                            <a:schemeClr val="tx1"/>
                          </a:solidFill>
                          <a:latin typeface="Calibri" pitchFamily="34" charset="0"/>
                          <a:ea typeface="Calibri" pitchFamily="34" charset="-122"/>
                          <a:cs typeface="Calibri" pitchFamily="34" charset="-120"/>
                        </a:rPr>
                        <a:t> AI projects started (413 shipped), 165 built to run models locally. Student projects on the Ryzen AI NPU, Instinct CDNA4 and Kria.</a:t>
                      </a:r>
                      <a:endParaRPr lang="en-US" sz="1350" dirty="0">
                        <a:latin typeface="Calibri" charset="0"/>
                        <a:ea typeface="Calibri" charset="0"/>
                        <a:cs typeface="Calibri" charset="0"/>
                      </a:endParaRPr>
                    </a:p>
                  </a:txBody>
                  <a:tcPr marL="91440" marR="91440" marT="64008" marB="64008" anchor="t">
                    <a:lnL w="0" cap="flat" cmpd="sng" algn="ctr">
                      <a:noFill/>
                    </a:lnL>
                    <a:lnR w="0" cap="flat" cmpd="sng" algn="ctr">
                      <a:noFill/>
                    </a:lnR>
                    <a:lnT w="0" cap="flat" cmpd="sng" algn="ctr">
                      <a:noFill/>
                    </a:lnT>
                    <a:lnB w="9525" cap="flat" cmpd="sng" algn="ctr">
                      <a:solidFill>
                        <a:srgbClr val="2A2A2A"/>
                      </a:solidFill>
                      <a:prstDash val="solid"/>
                      <a:round/>
                      <a:headEnd type="none" w="med" len="med"/>
                      <a:tailEnd type="none" w="med" len="med"/>
                    </a:lnB>
                    <a:solidFill>
                      <a:srgbClr val="000000"/>
                    </a:solidFill>
                  </a:tcPr>
                </a:tc>
              </a:tr>
              <a:tr h="0">
                <a:tc>
                  <a:txBody>
                    <a:bodyPr/>
                    <a:lstStyle/>
                    <a:p>
                      <a:pPr indent="0" marL="0">
                        <a:buNone/>
                      </a:pPr>
                      <a:r>
                        <a:rPr lang="en-US" sz="1350" dirty="0">
                          <a:solidFill>
                            <a:schemeClr val="tx1"/>
                          </a:solidFill>
                          <a:latin typeface="Calibri" pitchFamily="34" charset="0"/>
                          <a:ea typeface="Calibri" pitchFamily="34" charset="-122"/>
                          <a:cs typeface="Calibri" pitchFamily="34" charset="-120"/>
                        </a:rPr>
                        <a:t>A quality audience, not just impressions</a:t>
                      </a:r>
                      <a:endParaRPr lang="en-US" sz="1350" dirty="0">
                        <a:latin typeface="Calibri" charset="0"/>
                        <a:ea typeface="Calibri" charset="0"/>
                        <a:cs typeface="Calibri" charset="0"/>
                      </a:endParaRPr>
                    </a:p>
                  </a:txBody>
                  <a:tcPr marL="91440" marR="91440" marT="64008" marB="64008" anchor="t">
                    <a:lnL w="0" cap="flat" cmpd="sng" algn="ctr">
                      <a:noFill/>
                    </a:lnL>
                    <a:lnR w="0" cap="flat" cmpd="sng" algn="ctr">
                      <a:noFill/>
                    </a:lnR>
                    <a:lnT w="0" cap="flat" cmpd="sng" algn="ctr">
                      <a:noFill/>
                    </a:lnT>
                    <a:lnB w="9525" cap="flat" cmpd="sng" algn="ctr">
                      <a:solidFill>
                        <a:srgbClr val="2A2A2A"/>
                      </a:solidFill>
                      <a:prstDash val="solid"/>
                      <a:round/>
                      <a:headEnd type="none" w="med" len="med"/>
                      <a:tailEnd type="none" w="med" len="med"/>
                    </a:lnB>
                    <a:solidFill>
                      <a:srgbClr val="000000"/>
                    </a:solidFill>
                  </a:tcPr>
                </a:tc>
                <a:tc>
                  <a:txBody>
                    <a:bodyPr/>
                    <a:lstStyle/>
                    <a:p>
                      <a:pPr indent="0" marL="0">
                        <a:buNone/>
                      </a:pPr>
                      <a:r>
                        <a:rPr lang="en-US" sz="1350" dirty="0">
                          <a:solidFill>
                            <a:schemeClr val="tx1"/>
                          </a:solidFill>
                          <a:latin typeface="Calibri" pitchFamily="34" charset="0"/>
                          <a:ea typeface="Calibri" pitchFamily="34" charset="-122"/>
                          <a:cs typeface="Calibri" pitchFamily="34" charset="-120"/>
                        </a:rPr>
                        <a:t>AMD-referred teens went on to log tracked engineering hours at </a:t>
                      </a:r>
                      <a:r>
                        <a:rPr lang="en-US" sz="1350" b="1" dirty="0">
                          <a:solidFill>
                            <a:schemeClr val="tx1"/>
                          </a:solidFill>
                          <a:latin typeface="Calibri" pitchFamily="34" charset="0"/>
                          <a:ea typeface="Calibri" pitchFamily="34" charset="-122"/>
                          <a:cs typeface="Calibri" pitchFamily="34" charset="-120"/>
                        </a:rPr>
                        <a:t>14.7%</a:t>
                      </a:r>
                      <a:r>
                        <a:rPr lang="en-US" sz="1350" dirty="0">
                          <a:solidFill>
                            <a:schemeClr val="tx1"/>
                          </a:solidFill>
                          <a:latin typeface="Calibri" pitchFamily="34" charset="0"/>
                          <a:ea typeface="Calibri" pitchFamily="34" charset="-122"/>
                          <a:cs typeface="Calibri" pitchFamily="34" charset="-120"/>
                        </a:rPr>
                        <a:t>, about 2× GitHub’s audience (7.6%) and 3× NASA’s (4.5%). </a:t>
                      </a:r>
                      <a:r>
                        <a:rPr lang="en-US" sz="1350" b="1" dirty="0">
                          <a:solidFill>
                            <a:schemeClr val="tx1"/>
                          </a:solidFill>
                          <a:latin typeface="Calibri" pitchFamily="34" charset="0"/>
                          <a:ea typeface="Calibri" pitchFamily="34" charset="-122"/>
                          <a:cs typeface="Calibri" pitchFamily="34" charset="-120"/>
                        </a:rPr>
                        <a:t>345</a:t>
                      </a:r>
                      <a:r>
                        <a:rPr lang="en-US" sz="1350" dirty="0">
                          <a:solidFill>
                            <a:schemeClr val="tx1"/>
                          </a:solidFill>
                          <a:latin typeface="Calibri" pitchFamily="34" charset="0"/>
                          <a:ea typeface="Calibri" pitchFamily="34" charset="-122"/>
                          <a:cs typeface="Calibri" pitchFamily="34" charset="-120"/>
                        </a:rPr>
                        <a:t> shipped projects and </a:t>
                      </a:r>
                      <a:r>
                        <a:rPr lang="en-US" sz="1350" b="1" dirty="0">
                          <a:solidFill>
                            <a:schemeClr val="tx1"/>
                          </a:solidFill>
                          <a:latin typeface="Calibri" pitchFamily="34" charset="0"/>
                          <a:ea typeface="Calibri" pitchFamily="34" charset="-122"/>
                          <a:cs typeface="Calibri" pitchFamily="34" charset="-120"/>
                        </a:rPr>
                        <a:t>8,922</a:t>
                      </a:r>
                      <a:r>
                        <a:rPr lang="en-US" sz="1350" dirty="0">
                          <a:solidFill>
                            <a:schemeClr val="tx1"/>
                          </a:solidFill>
                          <a:latin typeface="Calibri" pitchFamily="34" charset="0"/>
                          <a:ea typeface="Calibri" pitchFamily="34" charset="-122"/>
                          <a:cs typeface="Calibri" pitchFamily="34" charset="-120"/>
                        </a:rPr>
                        <a:t> tracked hours came from AMD-referred teens.</a:t>
                      </a:r>
                      <a:endParaRPr lang="en-US" sz="1350" dirty="0">
                        <a:latin typeface="Calibri" charset="0"/>
                        <a:ea typeface="Calibri" charset="0"/>
                        <a:cs typeface="Calibri" charset="0"/>
                      </a:endParaRPr>
                    </a:p>
                  </a:txBody>
                  <a:tcPr marL="91440" marR="91440" marT="64008" marB="64008" anchor="t">
                    <a:lnL w="0" cap="flat" cmpd="sng" algn="ctr">
                      <a:noFill/>
                    </a:lnL>
                    <a:lnR w="0" cap="flat" cmpd="sng" algn="ctr">
                      <a:noFill/>
                    </a:lnR>
                    <a:lnT w="0" cap="flat" cmpd="sng" algn="ctr">
                      <a:noFill/>
                    </a:lnT>
                    <a:lnB w="9525" cap="flat" cmpd="sng" algn="ctr">
                      <a:solidFill>
                        <a:srgbClr val="2A2A2A"/>
                      </a:solidFill>
                      <a:prstDash val="solid"/>
                      <a:round/>
                      <a:headEnd type="none" w="med" len="med"/>
                      <a:tailEnd type="none" w="med" len="med"/>
                    </a:lnB>
                    <a:solidFill>
                      <a:srgbClr val="000000"/>
                    </a:solidFill>
                  </a:tcPr>
                </a:tc>
              </a:tr>
              <a:tr h="0">
                <a:tc>
                  <a:txBody>
                    <a:bodyPr/>
                    <a:lstStyle/>
                    <a:p>
                      <a:pPr indent="0" marL="0">
                        <a:buNone/>
                      </a:pPr>
                      <a:r>
                        <a:rPr lang="en-US" sz="1350" dirty="0">
                          <a:solidFill>
                            <a:schemeClr val="tx1"/>
                          </a:solidFill>
                          <a:latin typeface="Calibri" pitchFamily="34" charset="0"/>
                          <a:ea typeface="Calibri" pitchFamily="34" charset="-122"/>
                          <a:cs typeface="Calibri" pitchFamily="34" charset="-120"/>
                        </a:rPr>
                        <a:t>Stories AMD can tell: Newsroom, social, executive channels</a:t>
                      </a:r>
                      <a:endParaRPr lang="en-US" sz="1350" dirty="0">
                        <a:latin typeface="Calibri" charset="0"/>
                        <a:ea typeface="Calibri" charset="0"/>
                        <a:cs typeface="Calibri" charset="0"/>
                      </a:endParaRPr>
                    </a:p>
                  </a:txBody>
                  <a:tcPr marL="91440" marR="91440" marT="64008" marB="64008" anchor="t">
                    <a:lnL w="0" cap="flat" cmpd="sng" algn="ctr">
                      <a:noFill/>
                    </a:lnL>
                    <a:lnR w="0" cap="flat" cmpd="sng" algn="ctr">
                      <a:noFill/>
                    </a:lnR>
                    <a:lnT w="0" cap="flat" cmpd="sng" algn="ctr">
                      <a:noFill/>
                    </a:lnT>
                    <a:lnB w="9525" cap="flat" cmpd="sng" algn="ctr">
                      <a:solidFill>
                        <a:srgbClr val="2A2A2A"/>
                      </a:solidFill>
                      <a:prstDash val="solid"/>
                      <a:round/>
                      <a:headEnd type="none" w="med" len="med"/>
                      <a:tailEnd type="none" w="med" len="med"/>
                    </a:lnB>
                    <a:solidFill>
                      <a:srgbClr val="000000"/>
                    </a:solidFill>
                  </a:tcPr>
                </a:tc>
                <a:tc>
                  <a:txBody>
                    <a:bodyPr/>
                    <a:lstStyle/>
                    <a:p>
                      <a:pPr indent="0" marL="0">
                        <a:buNone/>
                      </a:pPr>
                      <a:r>
                        <a:rPr lang="en-US" sz="1350" dirty="0">
                          <a:solidFill>
                            <a:schemeClr val="tx1"/>
                          </a:solidFill>
                          <a:latin typeface="Calibri" pitchFamily="34" charset="0"/>
                          <a:ea typeface="Calibri" pitchFamily="34" charset="-122"/>
                          <a:cs typeface="Calibri" pitchFamily="34" charset="-120"/>
                        </a:rPr>
                        <a:t>Three vetted student features delivered for the November Newsroom story and carousel; the co-branded LEGO 3D-printer post (the student’s own video: ~500K views, 13K likes); 16 GPU raffle winners; the Sofia &amp; Rosanna video.</a:t>
                      </a:r>
                      <a:endParaRPr lang="en-US" sz="1350" dirty="0">
                        <a:latin typeface="Calibri" charset="0"/>
                        <a:ea typeface="Calibri" charset="0"/>
                        <a:cs typeface="Calibri" charset="0"/>
                      </a:endParaRPr>
                    </a:p>
                  </a:txBody>
                  <a:tcPr marL="91440" marR="91440" marT="64008" marB="64008" anchor="t">
                    <a:lnL w="0" cap="flat" cmpd="sng" algn="ctr">
                      <a:noFill/>
                    </a:lnL>
                    <a:lnR w="0" cap="flat" cmpd="sng" algn="ctr">
                      <a:noFill/>
                    </a:lnR>
                    <a:lnT w="0" cap="flat" cmpd="sng" algn="ctr">
                      <a:noFill/>
                    </a:lnT>
                    <a:lnB w="9525" cap="flat" cmpd="sng" algn="ctr">
                      <a:solidFill>
                        <a:srgbClr val="2A2A2A"/>
                      </a:solidFill>
                      <a:prstDash val="solid"/>
                      <a:round/>
                      <a:headEnd type="none" w="med" len="med"/>
                      <a:tailEnd type="none" w="med" len="med"/>
                    </a:lnB>
                    <a:solidFill>
                      <a:srgbClr val="000000"/>
                    </a:solidFill>
                  </a:tcPr>
                </a:tc>
              </a:tr>
            </a:tbl>
          </a:graphicData>
        </a:graphic>
      </p:graphicFrame>
      <p:sp>
        <p:nvSpPr>
          <p:cNvPr id="4" name="sources"/>
          <p:cNvSpPr txBox="1"/>
          <p:nvPr/>
        </p:nvSpPr>
        <p:spPr>
          <a:xfrm>
            <a:off x="548640" y="5989320"/>
            <a:ext cx="11094415" cy="365760"/>
          </a:xfrm>
          <a:prstGeom prst="rect">
            <a:avLst/>
          </a:prstGeom>
          <a:noFill/>
          <a:ln/>
        </p:spPr>
        <p:txBody>
          <a:bodyPr wrap="square" lIns="0" tIns="0" rIns="0" bIns="0" rtlCol="0" anchor="ctr"/>
          <a:lstStyle/>
          <a:p>
            <a:pPr indent="0" marL="0">
              <a:buNone/>
            </a:pPr>
            <a:r>
              <a:rPr lang="en-US" sz="1100" dirty="0">
                <a:solidFill>
                  <a:schemeClr val="tx2"/>
                </a:solidFill>
              </a:rPr>
              <a:t>Goals as stated in the March 9, March 31 and April 14 planning meetings. Interests are self-reported at onboarding; conversion is per sign-up source for teens who matched to an account.</a:t>
            </a:r>
            <a:endParaRPr lang="en-US" sz="1100" dirty="0"/>
          </a:p>
        </p:txBody>
      </p:sp>
      <p:sp>
        <p:nvSpPr>
          <p:cNvPr id="6" name="Text 0"/>
          <p:cNvSpPr/>
          <p:nvPr>
            <p:ph idx="101" type="body" hasCustomPrompt="1"/>
          </p:nvPr>
        </p:nvSpPr>
        <p:spPr>
          <a:xfrm>
            <a:off x="548640" y="1508760"/>
            <a:ext cx="11094415" cy="4754880"/>
          </a:xfrm>
          <a:prstGeom prst="rect">
            <a:avLst/>
          </a:prstGeom>
          <a:noFill/>
          <a:ln/>
        </p:spPr>
        <p:txBody>
          <a:bodyPr wrap="square" lIns="0" tIns="0" rIns="0" bIns="0" rtlCol="0" anchor="t"/>
          <a:lstStyle/>
          <a:p>
            <a:pPr indent="0" marL="0">
              <a:buNone/>
            </a:pPr>
            <a:endParaRPr lang="en-US" sz="18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94415" cy="1097280"/>
          </a:xfrm>
          <a:prstGeom prst="rect">
            <a:avLst/>
          </a:prstGeom>
          <a:noFill/>
          <a:ln/>
        </p:spPr>
        <p:txBody>
          <a:bodyPr wrap="square" lIns="0" tIns="0" rIns="0" bIns="0" rtlCol="0" anchor="ctr"/>
          <a:lstStyle/>
          <a:p>
            <a:pPr algn="l" indent="0" marL="0">
              <a:buNone/>
            </a:pPr>
            <a:r>
              <a:rPr lang="en-US" sz="3000" dirty="0">
                <a:solidFill>
                  <a:schemeClr val="tx1"/>
                </a:solidFill>
              </a:rPr>
              <a:t>AMD’s audience was the highest-converting partner audience in the challenge</a:t>
            </a:r>
            <a:endParaRPr lang="en-US" sz="3000" dirty="0"/>
          </a:p>
        </p:txBody>
      </p:sp>
      <p:graphicFrame>
        <p:nvGraphicFramePr>
          <p:cNvPr id="3" name="Conversion chart" descr=""/>
          <p:cNvGraphicFramePr/>
          <p:nvPr/>
        </p:nvGraphicFramePr>
        <p:xfrm>
          <a:off x="548640" y="1508760"/>
          <a:ext cx="6583680" cy="4572000"/>
        </p:xfrm>
        <a:graphic xmlns:a="http://schemas.openxmlformats.org/drawingml/2006/main">
          <a:graphicData uri="http://schemas.openxmlformats.org/drawingml/2006/chart">
            <c:chart xmlns:c="http://schemas.openxmlformats.org/drawingml/2006/chart" r:id="rId1"/>
          </a:graphicData>
        </a:graphic>
      </p:graphicFrame>
      <p:sp>
        <p:nvSpPr>
          <p:cNvPr id="4" name="card of AMD-referred teens logged tracked hours (401 of 2,736)"/>
          <p:cNvSpPr/>
          <p:nvPr/>
        </p:nvSpPr>
        <p:spPr>
          <a:xfrm>
            <a:off x="7498080" y="1508760"/>
            <a:ext cx="4142232" cy="1097280"/>
          </a:xfrm>
          <a:prstGeom prst="roundRect">
            <a:avLst>
              <a:gd name="adj" fmla="val 6667"/>
            </a:avLst>
          </a:prstGeom>
          <a:solidFill>
            <a:srgbClr val="1C1C1C"/>
          </a:solidFill>
          <a:ln w="12700">
            <a:solidFill>
              <a:srgbClr val="1C1C1C"/>
            </a:solidFill>
            <a:prstDash val="solid"/>
          </a:ln>
        </p:spPr>
      </p:sp>
      <p:sp>
        <p:nvSpPr>
          <p:cNvPr id="5" name="stat 14.7%"/>
          <p:cNvSpPr txBox="1"/>
          <p:nvPr/>
        </p:nvSpPr>
        <p:spPr>
          <a:xfrm>
            <a:off x="7680960" y="1618488"/>
            <a:ext cx="3776472" cy="548640"/>
          </a:xfrm>
          <a:prstGeom prst="rect">
            <a:avLst/>
          </a:prstGeom>
          <a:noFill/>
          <a:ln/>
        </p:spPr>
        <p:txBody>
          <a:bodyPr wrap="square" lIns="0" tIns="0" rIns="0" bIns="0" rtlCol="0" anchor="ctr"/>
          <a:lstStyle/>
          <a:p>
            <a:pPr indent="0" marL="0">
              <a:buNone/>
            </a:pPr>
            <a:r>
              <a:rPr lang="en-US" sz="3000" b="1" dirty="0">
                <a:solidFill>
                  <a:schemeClr val="tx1"/>
                </a:solidFill>
              </a:rPr>
              <a:t>14.7%</a:t>
            </a:r>
            <a:endParaRPr lang="en-US" sz="3000" dirty="0"/>
          </a:p>
        </p:txBody>
      </p:sp>
      <p:sp>
        <p:nvSpPr>
          <p:cNvPr id="6" name="label of AMD-referred teens logged tracked hours (401 of 2,736)"/>
          <p:cNvSpPr txBox="1"/>
          <p:nvPr/>
        </p:nvSpPr>
        <p:spPr>
          <a:xfrm>
            <a:off x="7680960" y="2167128"/>
            <a:ext cx="3776472" cy="347472"/>
          </a:xfrm>
          <a:prstGeom prst="rect">
            <a:avLst/>
          </a:prstGeom>
          <a:noFill/>
          <a:ln/>
        </p:spPr>
        <p:txBody>
          <a:bodyPr wrap="square" lIns="0" tIns="0" rIns="0" bIns="0" rtlCol="0" anchor="t"/>
          <a:lstStyle/>
          <a:p>
            <a:pPr indent="0" marL="0">
              <a:buNone/>
            </a:pPr>
            <a:r>
              <a:rPr lang="en-US" sz="1200" dirty="0">
                <a:solidFill>
                  <a:schemeClr val="tx2"/>
                </a:solidFill>
              </a:rPr>
              <a:t>of AMD-referred teens logged tracked hours (401 of 2,736)</a:t>
            </a:r>
            <a:endParaRPr lang="en-US" sz="1200" dirty="0"/>
          </a:p>
        </p:txBody>
      </p:sp>
      <p:sp>
        <p:nvSpPr>
          <p:cNvPr id="7" name="card shipped a project (181 teens, 345 projects) vs 3.7% for GitHub"/>
          <p:cNvSpPr/>
          <p:nvPr/>
        </p:nvSpPr>
        <p:spPr>
          <a:xfrm>
            <a:off x="7498080" y="2743200"/>
            <a:ext cx="4142232" cy="1097280"/>
          </a:xfrm>
          <a:prstGeom prst="roundRect">
            <a:avLst>
              <a:gd name="adj" fmla="val 6667"/>
            </a:avLst>
          </a:prstGeom>
          <a:solidFill>
            <a:srgbClr val="1C1C1C"/>
          </a:solidFill>
          <a:ln w="12700">
            <a:solidFill>
              <a:srgbClr val="1C1C1C"/>
            </a:solidFill>
            <a:prstDash val="solid"/>
          </a:ln>
        </p:spPr>
      </p:sp>
      <p:sp>
        <p:nvSpPr>
          <p:cNvPr id="8" name="stat 6.6%"/>
          <p:cNvSpPr txBox="1"/>
          <p:nvPr/>
        </p:nvSpPr>
        <p:spPr>
          <a:xfrm>
            <a:off x="7680960" y="2852928"/>
            <a:ext cx="3776472" cy="548640"/>
          </a:xfrm>
          <a:prstGeom prst="rect">
            <a:avLst/>
          </a:prstGeom>
          <a:noFill/>
          <a:ln/>
        </p:spPr>
        <p:txBody>
          <a:bodyPr wrap="square" lIns="0" tIns="0" rIns="0" bIns="0" rtlCol="0" anchor="ctr"/>
          <a:lstStyle/>
          <a:p>
            <a:pPr indent="0" marL="0">
              <a:buNone/>
            </a:pPr>
            <a:r>
              <a:rPr lang="en-US" sz="3000" b="1" dirty="0">
                <a:solidFill>
                  <a:schemeClr val="tx1"/>
                </a:solidFill>
              </a:rPr>
              <a:t>6.6%</a:t>
            </a:r>
            <a:endParaRPr lang="en-US" sz="3000" dirty="0"/>
          </a:p>
        </p:txBody>
      </p:sp>
      <p:sp>
        <p:nvSpPr>
          <p:cNvPr id="9" name="label shipped a project (181 teens, 345 projects) vs 3.7% for GitHub"/>
          <p:cNvSpPr txBox="1"/>
          <p:nvPr/>
        </p:nvSpPr>
        <p:spPr>
          <a:xfrm>
            <a:off x="7680960" y="3401568"/>
            <a:ext cx="3776472" cy="347472"/>
          </a:xfrm>
          <a:prstGeom prst="rect">
            <a:avLst/>
          </a:prstGeom>
          <a:noFill/>
          <a:ln/>
        </p:spPr>
        <p:txBody>
          <a:bodyPr wrap="square" lIns="0" tIns="0" rIns="0" bIns="0" rtlCol="0" anchor="t"/>
          <a:lstStyle/>
          <a:p>
            <a:pPr indent="0" marL="0">
              <a:buNone/>
            </a:pPr>
            <a:r>
              <a:rPr lang="en-US" sz="1200" dirty="0">
                <a:solidFill>
                  <a:schemeClr val="tx2"/>
                </a:solidFill>
              </a:rPr>
              <a:t>shipped a project (181 teens, 345 projects) vs 3.7% for GitHub</a:t>
            </a:r>
            <a:endParaRPr lang="en-US" sz="1200" dirty="0"/>
          </a:p>
        </p:txBody>
      </p:sp>
      <p:sp>
        <p:nvSpPr>
          <p:cNvPr id="10" name="card tracked engineering hours by AMD-referred teens"/>
          <p:cNvSpPr/>
          <p:nvPr/>
        </p:nvSpPr>
        <p:spPr>
          <a:xfrm>
            <a:off x="7498080" y="3977640"/>
            <a:ext cx="4142232" cy="1097280"/>
          </a:xfrm>
          <a:prstGeom prst="roundRect">
            <a:avLst>
              <a:gd name="adj" fmla="val 6667"/>
            </a:avLst>
          </a:prstGeom>
          <a:solidFill>
            <a:srgbClr val="1C1C1C"/>
          </a:solidFill>
          <a:ln w="12700">
            <a:solidFill>
              <a:srgbClr val="1C1C1C"/>
            </a:solidFill>
            <a:prstDash val="solid"/>
          </a:ln>
        </p:spPr>
      </p:sp>
      <p:sp>
        <p:nvSpPr>
          <p:cNvPr id="11" name="stat 8,922"/>
          <p:cNvSpPr txBox="1"/>
          <p:nvPr/>
        </p:nvSpPr>
        <p:spPr>
          <a:xfrm>
            <a:off x="7680960" y="4087368"/>
            <a:ext cx="3776472" cy="548640"/>
          </a:xfrm>
          <a:prstGeom prst="rect">
            <a:avLst/>
          </a:prstGeom>
          <a:noFill/>
          <a:ln/>
        </p:spPr>
        <p:txBody>
          <a:bodyPr wrap="square" lIns="0" tIns="0" rIns="0" bIns="0" rtlCol="0" anchor="ctr"/>
          <a:lstStyle/>
          <a:p>
            <a:pPr indent="0" marL="0">
              <a:buNone/>
            </a:pPr>
            <a:r>
              <a:rPr lang="en-US" sz="3000" b="1" dirty="0">
                <a:solidFill>
                  <a:schemeClr val="tx1"/>
                </a:solidFill>
              </a:rPr>
              <a:t>8,922</a:t>
            </a:r>
            <a:endParaRPr lang="en-US" sz="3000" dirty="0"/>
          </a:p>
        </p:txBody>
      </p:sp>
      <p:sp>
        <p:nvSpPr>
          <p:cNvPr id="12" name="label tracked engineering hours by AMD-referred teens"/>
          <p:cNvSpPr txBox="1"/>
          <p:nvPr/>
        </p:nvSpPr>
        <p:spPr>
          <a:xfrm>
            <a:off x="7680960" y="4636008"/>
            <a:ext cx="3776472" cy="347472"/>
          </a:xfrm>
          <a:prstGeom prst="rect">
            <a:avLst/>
          </a:prstGeom>
          <a:noFill/>
          <a:ln/>
        </p:spPr>
        <p:txBody>
          <a:bodyPr wrap="square" lIns="0" tIns="0" rIns="0" bIns="0" rtlCol="0" anchor="t"/>
          <a:lstStyle/>
          <a:p>
            <a:pPr indent="0" marL="0">
              <a:buNone/>
            </a:pPr>
            <a:r>
              <a:rPr lang="en-US" sz="1200" dirty="0">
                <a:solidFill>
                  <a:schemeClr val="tx2"/>
                </a:solidFill>
              </a:rPr>
              <a:t>tracked engineering hours by AMD-referred teens</a:t>
            </a:r>
            <a:endParaRPr lang="en-US" sz="1200" dirty="0"/>
          </a:p>
        </p:txBody>
      </p:sp>
      <p:sp>
        <p:nvSpPr>
          <p:cNvPr id="13" name="card GitHub’s and NASA’s conversion rates, respectively"/>
          <p:cNvSpPr/>
          <p:nvPr/>
        </p:nvSpPr>
        <p:spPr>
          <a:xfrm>
            <a:off x="7498080" y="5212080"/>
            <a:ext cx="4142232" cy="1051560"/>
          </a:xfrm>
          <a:prstGeom prst="roundRect">
            <a:avLst>
              <a:gd name="adj" fmla="val 6957"/>
            </a:avLst>
          </a:prstGeom>
          <a:solidFill>
            <a:srgbClr val="1C1C1C"/>
          </a:solidFill>
          <a:ln w="12700">
            <a:solidFill>
              <a:srgbClr val="1C1C1C"/>
            </a:solidFill>
            <a:prstDash val="solid"/>
          </a:ln>
        </p:spPr>
      </p:sp>
      <p:sp>
        <p:nvSpPr>
          <p:cNvPr id="14" name="stat 2× / 3×"/>
          <p:cNvSpPr txBox="1"/>
          <p:nvPr/>
        </p:nvSpPr>
        <p:spPr>
          <a:xfrm>
            <a:off x="7680960" y="5321808"/>
            <a:ext cx="3776472" cy="548640"/>
          </a:xfrm>
          <a:prstGeom prst="rect">
            <a:avLst/>
          </a:prstGeom>
          <a:noFill/>
          <a:ln/>
        </p:spPr>
        <p:txBody>
          <a:bodyPr wrap="square" lIns="0" tIns="0" rIns="0" bIns="0" rtlCol="0" anchor="ctr"/>
          <a:lstStyle/>
          <a:p>
            <a:pPr indent="0" marL="0">
              <a:buNone/>
            </a:pPr>
            <a:r>
              <a:rPr lang="en-US" sz="3000" b="1" dirty="0">
                <a:solidFill>
                  <a:schemeClr val="tx1"/>
                </a:solidFill>
              </a:rPr>
              <a:t>2× / 3×</a:t>
            </a:r>
            <a:endParaRPr lang="en-US" sz="3000" dirty="0"/>
          </a:p>
        </p:txBody>
      </p:sp>
      <p:sp>
        <p:nvSpPr>
          <p:cNvPr id="15" name="label GitHub’s and NASA’s conversion rates, respectively"/>
          <p:cNvSpPr txBox="1"/>
          <p:nvPr/>
        </p:nvSpPr>
        <p:spPr>
          <a:xfrm>
            <a:off x="7680960" y="5870448"/>
            <a:ext cx="3776472" cy="301752"/>
          </a:xfrm>
          <a:prstGeom prst="rect">
            <a:avLst/>
          </a:prstGeom>
          <a:noFill/>
          <a:ln/>
        </p:spPr>
        <p:txBody>
          <a:bodyPr wrap="square" lIns="0" tIns="0" rIns="0" bIns="0" rtlCol="0" anchor="t"/>
          <a:lstStyle/>
          <a:p>
            <a:pPr indent="0" marL="0">
              <a:buNone/>
            </a:pPr>
            <a:r>
              <a:rPr lang="en-US" sz="1200" dirty="0">
                <a:solidFill>
                  <a:schemeClr val="tx2"/>
                </a:solidFill>
              </a:rPr>
              <a:t>GitHub’s and NASA’s conversion rates, respectively</a:t>
            </a:r>
            <a:endParaRPr lang="en-US" sz="1200" dirty="0"/>
          </a:p>
        </p:txBody>
      </p:sp>
      <p:sp>
        <p:nvSpPr>
          <p:cNvPr id="17" name="Text 0"/>
          <p:cNvSpPr/>
          <p:nvPr>
            <p:ph idx="101" type="body" hasCustomPrompt="1"/>
          </p:nvPr>
        </p:nvSpPr>
        <p:spPr>
          <a:xfrm>
            <a:off x="548640" y="1508760"/>
            <a:ext cx="11094415" cy="4754880"/>
          </a:xfrm>
          <a:prstGeom prst="rect">
            <a:avLst/>
          </a:prstGeom>
          <a:noFill/>
          <a:ln/>
        </p:spPr>
        <p:txBody>
          <a:bodyPr wrap="square" lIns="0" tIns="0" rIns="0" bIns="0" rtlCol="0" anchor="t"/>
          <a:lstStyle/>
          <a:p>
            <a:pPr indent="0" marL="0">
              <a:buNone/>
            </a:pPr>
            <a:endParaRPr lang="en-US" sz="18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914400" y="1188720"/>
            <a:ext cx="10360152" cy="2377440"/>
          </a:xfrm>
          <a:prstGeom prst="rect">
            <a:avLst/>
          </a:prstGeom>
          <a:noFill/>
          <a:ln/>
        </p:spPr>
        <p:txBody>
          <a:bodyPr wrap="square" lIns="0" tIns="0" rIns="0" bIns="0" rtlCol="0" anchor="b"/>
          <a:lstStyle/>
          <a:p>
            <a:pPr algn="ctr" indent="0" marL="0">
              <a:buNone/>
            </a:pPr>
            <a:r>
              <a:rPr lang="en-US" sz="3600" dirty="0">
                <a:solidFill>
                  <a:schemeClr val="tx1"/>
                </a:solidFill>
              </a:rPr>
              <a:t>Since AMD’s support began in November 2025, more than 86,000 teens have engaged with AMD-backed Hack Club programs</a:t>
            </a:r>
            <a:endParaRPr lang="en-US" sz="3600" dirty="0"/>
          </a:p>
        </p:txBody>
      </p:sp>
      <p:sp>
        <p:nvSpPr>
          <p:cNvPr id="3" name="Text 0"/>
          <p:cNvSpPr/>
          <p:nvPr>
            <p:ph idx="101" type="body" hasCustomPrompt="1"/>
          </p:nvPr>
        </p:nvSpPr>
        <p:spPr>
          <a:xfrm>
            <a:off x="914400" y="3703320"/>
            <a:ext cx="10360152" cy="1188720"/>
          </a:xfrm>
          <a:prstGeom prst="rect">
            <a:avLst/>
          </a:prstGeom>
          <a:noFill/>
          <a:ln/>
        </p:spPr>
        <p:txBody>
          <a:bodyPr wrap="square" lIns="0" tIns="0" rIns="0" bIns="0" rtlCol="0" anchor="t"/>
          <a:lstStyle/>
          <a:p>
            <a:pPr algn="ctr" indent="0" marL="0">
              <a:buNone/>
            </a:pPr>
            <a:r>
              <a:rPr lang="en-US" sz="2400" dirty="0">
                <a:solidFill>
                  <a:schemeClr val="tx2"/>
                </a:solidFill>
              </a:rPr>
              <a:t>28,000 of them American; more than 4,100 shipped a finished project</a:t>
            </a:r>
            <a:endParaRPr lang="en-US" sz="2400" dirty="0"/>
          </a:p>
        </p:txBody>
      </p:sp>
      <p:sp>
        <p:nvSpPr>
          <p:cNvPr id="4" name="Text 0"/>
          <p:cNvSpPr/>
          <p:nvPr>
            <p:ph idx="102" type="body" hasCustomPrompt="1"/>
          </p:nvPr>
        </p:nvSpPr>
        <p:spPr>
          <a:xfrm>
            <a:off x="1463040" y="5029200"/>
            <a:ext cx="9262872" cy="1005840"/>
          </a:xfrm>
          <a:prstGeom prst="rect">
            <a:avLst/>
          </a:prstGeom>
          <a:noFill/>
          <a:ln/>
        </p:spPr>
        <p:txBody>
          <a:bodyPr wrap="square" lIns="0" tIns="0" rIns="0" bIns="0" rtlCol="0" anchor="t"/>
          <a:lstStyle/>
          <a:p>
            <a:pPr algn="ctr" indent="0" marL="0">
              <a:buNone/>
            </a:pPr>
            <a:r>
              <a:rPr lang="en-US" sz="1200" dirty="0">
                <a:solidFill>
                  <a:schemeClr val="tx2"/>
                </a:solidFill>
              </a:rPr>
              <a:t>Blueprint (Nov 2025 – Jan 2026, with the robot-arm hackathon and the CES stage moment) plus the Stardance Challenge (Jun – Oct 2026). Unique teens across both programs.</a:t>
            </a:r>
            <a:endParaRPr lang="en-US" sz="12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94415" cy="1097280"/>
          </a:xfrm>
          <a:prstGeom prst="rect">
            <a:avLst/>
          </a:prstGeom>
          <a:noFill/>
          <a:ln/>
        </p:spPr>
        <p:txBody>
          <a:bodyPr wrap="square" lIns="0" tIns="0" rIns="0" bIns="0" rtlCol="0" anchor="ctr"/>
          <a:lstStyle/>
          <a:p>
            <a:pPr algn="l" indent="0" marL="0">
              <a:buNone/>
            </a:pPr>
            <a:r>
              <a:rPr lang="en-US" sz="3000" dirty="0">
                <a:solidFill>
                  <a:schemeClr val="tx1"/>
                </a:solidFill>
              </a:rPr>
              <a:t>Project highlights: built on AMD silicon</a:t>
            </a:r>
            <a:endParaRPr lang="en-US" sz="3000" dirty="0"/>
          </a:p>
        </p:txBody>
      </p:sp>
      <p:sp>
        <p:nvSpPr>
          <p:cNvPr id="3" name="AMD silicon projects"/>
          <p:cNvSpPr txBox="1"/>
          <p:nvPr/>
        </p:nvSpPr>
        <p:spPr>
          <a:xfrm>
            <a:off x="548640" y="1508760"/>
            <a:ext cx="7406640" cy="4754880"/>
          </a:xfrm>
          <a:prstGeom prst="rect">
            <a:avLst/>
          </a:prstGeom>
          <a:noFill/>
          <a:ln/>
        </p:spPr>
        <p:txBody>
          <a:bodyPr wrap="square" lIns="0" tIns="0" rIns="0" bIns="0" rtlCol="0" anchor="t"/>
          <a:lstStyle/>
          <a:p>
            <a:pPr marL="254000" indent="-254000">
              <a:spcAft>
                <a:spcPts val="900"/>
              </a:spcAft>
              <a:buSzPct val="100000"/>
              <a:buChar char="•"/>
            </a:pPr>
            <a:r>
              <a:rPr lang="en-US" sz="1400" b="1" dirty="0">
                <a:solidFill>
                  <a:schemeClr val="tx1"/>
                </a:solidFill>
              </a:rPr>
              <a:t>xdna.cpp</a:t>
            </a:r>
            <a:r>
              <a:rPr lang="en-US" sz="1400" dirty="0">
                <a:solidFill>
                  <a:schemeClr val="tx1"/>
                </a:solidFill>
              </a:rPr>
              <a:t> — a llama.cpp backend that runs quantized GGUF models on the Ryzen AI (XDNA1) NPU through the Linux amdxdna driver and XRT; the student reports a 3B model at 16.5 tok/s on the NPU vs 9.8 tok/s on the CPU. 87 hours. </a:t>
            </a:r>
            <a:r>
              <a:rPr lang="en-US" sz="1400" dirty="0">
                <a:solidFill>
                  <a:schemeClr val="accent2"/>
                </a:solidFill>
              </a:rPr>
              <a:t>Age 16, India</a:t>
            </a:r>
            <a:endParaRPr lang="en-US" sz="1400" dirty="0"/>
          </a:p>
          <a:p>
            <a:pPr marL="254000" indent="-254000">
              <a:spcAft>
                <a:spcPts val="900"/>
              </a:spcAft>
              <a:buSzPct val="100000"/>
              <a:buChar char="•"/>
            </a:pPr>
            <a:r>
              <a:rPr lang="en-US" sz="1400" b="1" dirty="0">
                <a:solidFill>
                  <a:schemeClr val="tx1"/>
                </a:solidFill>
              </a:rPr>
              <a:t>GLM5.3 on AMD CDNA4</a:t>
            </a:r>
            <a:r>
              <a:rPr lang="en-US" sz="1400" dirty="0">
                <a:solidFill>
                  <a:schemeClr val="tx1"/>
                </a:solidFill>
              </a:rPr>
              <a:t> — persistent-kernel fusion for LLM inference on an Instinct MI-series GPU, worked out with no public reference material; 207 hours, renting the GPU out of pocket. </a:t>
            </a:r>
            <a:r>
              <a:rPr lang="en-US" sz="1400" dirty="0">
                <a:solidFill>
                  <a:schemeClr val="accent2"/>
                </a:solidFill>
              </a:rPr>
              <a:t>Israel</a:t>
            </a:r>
            <a:endParaRPr lang="en-US" sz="1400" dirty="0"/>
          </a:p>
          <a:p>
            <a:pPr marL="254000" indent="-254000">
              <a:spcAft>
                <a:spcPts val="900"/>
              </a:spcAft>
              <a:buSzPct val="100000"/>
              <a:buChar char="•"/>
            </a:pPr>
            <a:r>
              <a:rPr lang="en-US" sz="1400" b="1" dirty="0">
                <a:solidFill>
                  <a:schemeClr val="tx1"/>
                </a:solidFill>
              </a:rPr>
              <a:t>Wintergreen</a:t>
            </a:r>
            <a:r>
              <a:rPr lang="en-US" sz="1400" dirty="0">
                <a:solidFill>
                  <a:schemeClr val="tx1"/>
                </a:solidFill>
              </a:rPr>
              <a:t> — focused e-ink reading firmware written from scratch for an unsupported reader: partial refresh doubled battery life, plus a Bluetooth page-turner. Top 1% of peer ratings; a GPU raffle winner. </a:t>
            </a:r>
            <a:r>
              <a:rPr lang="en-US" sz="1400" dirty="0">
                <a:solidFill>
                  <a:schemeClr val="accent2"/>
                </a:solidFill>
              </a:rPr>
              <a:t>Age 16, California</a:t>
            </a:r>
            <a:endParaRPr lang="en-US" sz="1400" dirty="0"/>
          </a:p>
          <a:p>
            <a:pPr marL="254000" indent="-254000">
              <a:spcAft>
                <a:spcPts val="900"/>
              </a:spcAft>
              <a:buSzPct val="100000"/>
              <a:buChar char="•"/>
            </a:pPr>
            <a:r>
              <a:rPr lang="en-US" sz="1400" b="1" dirty="0">
                <a:solidFill>
                  <a:schemeClr val="tx1"/>
                </a:solidFill>
              </a:rPr>
              <a:t>Face-Activated Servo</a:t>
            </a:r>
            <a:r>
              <a:rPr lang="en-US" sz="1400" dirty="0">
                <a:solidFill>
                  <a:schemeClr val="tx1"/>
                </a:solidFill>
              </a:rPr>
              <a:t> — an edge-AI system on an AMD Kria KV260 with an Arduino, doing real-time face detection to steer a servo. 38 hours. </a:t>
            </a:r>
            <a:r>
              <a:rPr lang="en-US" sz="1400" dirty="0">
                <a:solidFill>
                  <a:schemeClr val="accent2"/>
                </a:solidFill>
              </a:rPr>
              <a:t>California</a:t>
            </a:r>
            <a:endParaRPr lang="en-US" sz="1400" dirty="0"/>
          </a:p>
          <a:p>
            <a:pPr marL="254000" indent="-254000">
              <a:spcAft>
                <a:spcPts val="900"/>
              </a:spcAft>
              <a:buSzPct val="100000"/>
              <a:buChar char="•"/>
            </a:pPr>
            <a:r>
              <a:rPr lang="en-US" sz="1400" b="1" dirty="0">
                <a:solidFill>
                  <a:schemeClr val="tx1"/>
                </a:solidFill>
              </a:rPr>
              <a:t>LEGO 3D printer</a:t>
            </a:r>
            <a:r>
              <a:rPr lang="en-US" sz="1400" dirty="0">
                <a:solidFill>
                  <a:schemeClr val="tx1"/>
                </a:solidFill>
              </a:rPr>
              <a:t> — a working printer built from LEGO and driven from a Ryzen 5 PC; it became the AMD × Hack Club collaboration post after the student’s own video drew ~500K views.</a:t>
            </a:r>
            <a:endParaRPr lang="en-US" sz="1400" dirty="0"/>
          </a:p>
          <a:p>
            <a:pPr marL="254000" indent="-254000">
              <a:spcAft>
                <a:spcPts val="900"/>
              </a:spcAft>
              <a:buSzPct val="100000"/>
              <a:buChar char="•"/>
            </a:pPr>
            <a:r>
              <a:rPr lang="en-US" sz="1400" b="1" dirty="0">
                <a:solidFill>
                  <a:schemeClr val="tx1"/>
                </a:solidFill>
              </a:rPr>
              <a:t>Tempname: Engine</a:t>
            </a:r>
            <a:r>
              <a:rPr lang="en-US" sz="1400" dirty="0">
                <a:solidFill>
                  <a:schemeClr val="tx1"/>
                </a:solidFill>
              </a:rPr>
              <a:t> — a GPU rendering engine built for stylized control of shading; 165 hours and in the top 0.1% of peer ratings. </a:t>
            </a:r>
            <a:r>
              <a:rPr lang="en-US" sz="1400" dirty="0">
                <a:solidFill>
                  <a:schemeClr val="accent2"/>
                </a:solidFill>
              </a:rPr>
              <a:t>Ohio</a:t>
            </a:r>
            <a:endParaRPr lang="en-US" sz="1400" dirty="0"/>
          </a:p>
        </p:txBody>
      </p:sp>
      <p:pic>
        <p:nvPicPr>
          <p:cNvPr id="4" name="makerspace photo" descr="/root/projects/amd-stardance/img/hardware-desk.jpg">    </p:cNvPr>
          <p:cNvPicPr>
            <a:picLocks noChangeAspect="1"/>
          </p:cNvPicPr>
          <p:nvPr/>
        </p:nvPicPr>
        <p:blipFill>
          <a:blip r:embed="rId1"/>
          <a:srcRect l="0" r="0" t="0" b="0"/>
          <a:stretch/>
        </p:blipFill>
        <p:spPr>
          <a:xfrm>
            <a:off x="8183880" y="1508760"/>
            <a:ext cx="3456432" cy="2240280"/>
          </a:xfrm>
          <a:prstGeom prst="rect">
            <a:avLst/>
          </a:prstGeom>
        </p:spPr>
      </p:pic>
      <p:sp>
        <p:nvSpPr>
          <p:cNvPr id="5" name="caption desk"/>
          <p:cNvSpPr txBox="1"/>
          <p:nvPr/>
        </p:nvSpPr>
        <p:spPr>
          <a:xfrm>
            <a:off x="8183880" y="3794760"/>
            <a:ext cx="3456432" cy="457200"/>
          </a:xfrm>
          <a:prstGeom prst="rect">
            <a:avLst/>
          </a:prstGeom>
          <a:noFill/>
          <a:ln/>
        </p:spPr>
        <p:txBody>
          <a:bodyPr wrap="square" lIns="0" tIns="0" rIns="0" bIns="0" rtlCol="0" anchor="ctr"/>
          <a:lstStyle/>
          <a:p>
            <a:pPr indent="0" marL="0">
              <a:buNone/>
            </a:pPr>
            <a:r>
              <a:rPr lang="en-US" sz="1050" dirty="0">
                <a:solidFill>
                  <a:schemeClr val="tx2"/>
                </a:solidFill>
              </a:rPr>
              <a:t>A Stardance builder’s desk: 3D printer, Raspberry Pi and VR headset, all earned by shipping projects</a:t>
            </a:r>
            <a:endParaRPr lang="en-US" sz="1050" dirty="0"/>
          </a:p>
        </p:txBody>
      </p:sp>
      <p:pic>
        <p:nvPicPr>
          <p:cNvPr id="6" name="soldering photo" descr="/root/projects/amd-stardance/img/soldering.jpg">    </p:cNvPr>
          <p:cNvPicPr>
            <a:picLocks noChangeAspect="1"/>
          </p:cNvPicPr>
          <p:nvPr/>
        </p:nvPicPr>
        <p:blipFill>
          <a:blip r:embed="rId2"/>
          <a:srcRect l="0" r="0" t="0" b="0"/>
          <a:stretch/>
        </p:blipFill>
        <p:spPr>
          <a:xfrm>
            <a:off x="8183880" y="4343400"/>
            <a:ext cx="3456432" cy="1965960"/>
          </a:xfrm>
          <a:prstGeom prst="rect">
            <a:avLst/>
          </a:prstGeom>
        </p:spPr>
      </p:pic>
      <p:sp>
        <p:nvSpPr>
          <p:cNvPr id="8" name="Text 0"/>
          <p:cNvSpPr/>
          <p:nvPr>
            <p:ph idx="101" type="body" hasCustomPrompt="1"/>
          </p:nvPr>
        </p:nvSpPr>
        <p:spPr>
          <a:xfrm>
            <a:off x="548640" y="1508760"/>
            <a:ext cx="11094415" cy="4754880"/>
          </a:xfrm>
          <a:prstGeom prst="rect">
            <a:avLst/>
          </a:prstGeom>
          <a:noFill/>
          <a:ln/>
        </p:spPr>
        <p:txBody>
          <a:bodyPr wrap="square" lIns="0" tIns="0" rIns="0" bIns="0" rtlCol="0" anchor="t"/>
          <a:lstStyle/>
          <a:p>
            <a:pPr indent="0" marL="0">
              <a:buNone/>
            </a:pPr>
            <a:endParaRPr lang="en-US" sz="18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94415" cy="1097280"/>
          </a:xfrm>
          <a:prstGeom prst="rect">
            <a:avLst/>
          </a:prstGeom>
          <a:noFill/>
          <a:ln/>
        </p:spPr>
        <p:txBody>
          <a:bodyPr wrap="square" lIns="0" tIns="0" rIns="0" bIns="0" rtlCol="0" anchor="ctr"/>
          <a:lstStyle/>
          <a:p>
            <a:pPr algn="l" indent="0" marL="0">
              <a:buNone/>
            </a:pPr>
            <a:r>
              <a:rPr lang="en-US" sz="3000" dirty="0">
                <a:solidFill>
                  <a:schemeClr val="tx1"/>
                </a:solidFill>
              </a:rPr>
              <a:t>Games, engines and AI, from around the world</a:t>
            </a:r>
            <a:endParaRPr lang="en-US" sz="3000" dirty="0"/>
          </a:p>
        </p:txBody>
      </p:sp>
      <p:sp>
        <p:nvSpPr>
          <p:cNvPr id="3" name="Text 0"/>
          <p:cNvSpPr/>
          <p:nvPr>
            <p:ph idx="101" type="body" hasCustomPrompt="1"/>
          </p:nvPr>
        </p:nvSpPr>
        <p:spPr>
          <a:xfrm>
            <a:off x="548640" y="1508760"/>
            <a:ext cx="11094415" cy="4754880"/>
          </a:xfrm>
          <a:prstGeom prst="rect">
            <a:avLst/>
          </a:prstGeom>
          <a:noFill/>
          <a:ln/>
        </p:spPr>
        <p:txBody>
          <a:bodyPr wrap="square" lIns="0" tIns="0" rIns="0" bIns="0" rtlCol="0" anchor="t"/>
          <a:lstStyle/>
          <a:p>
            <a:pPr marL="254000" indent="-254000">
              <a:spcAft>
                <a:spcPts val="900"/>
              </a:spcAft>
              <a:buSzPct val="100000"/>
              <a:buChar char="•"/>
            </a:pPr>
            <a:r>
              <a:rPr lang="en-US" sz="1800" b="1" dirty="0">
                <a:solidFill>
                  <a:schemeClr val="tx1"/>
                </a:solidFill>
              </a:rPr>
              <a:t>obliberry</a:t>
            </a:r>
            <a:r>
              <a:rPr lang="en-US" sz="1800" dirty="0">
                <a:solidFill>
                  <a:schemeClr val="tx1"/>
                </a:solidFill>
              </a:rPr>
              <a:t> — a Fallout-inspired isometric game engine in C++20 and OpenGL with a visual editor and ECS; 440 hours. </a:t>
            </a:r>
            <a:r>
              <a:rPr lang="en-US" sz="1800" dirty="0">
                <a:solidFill>
                  <a:schemeClr val="accent2"/>
                </a:solidFill>
              </a:rPr>
              <a:t>Sweden</a:t>
            </a:r>
            <a:endParaRPr lang="en-US" sz="1800" dirty="0"/>
          </a:p>
          <a:p>
            <a:pPr marL="254000" indent="-254000">
              <a:spcAft>
                <a:spcPts val="900"/>
              </a:spcAft>
              <a:buSzPct val="100000"/>
              <a:buChar char="•"/>
            </a:pPr>
            <a:r>
              <a:rPr lang="en-US" sz="1800" b="1" dirty="0">
                <a:solidFill>
                  <a:schemeClr val="tx1"/>
                </a:solidFill>
              </a:rPr>
              <a:t>BitDrop</a:t>
            </a:r>
            <a:r>
              <a:rPr lang="en-US" sz="1800" dirty="0">
                <a:solidFill>
                  <a:schemeClr val="tx1"/>
                </a:solidFill>
              </a:rPr>
              <a:t> — a pachinko roguelike inspired by Slay the Spire and Balatro; 160 hours; top 1%. </a:t>
            </a:r>
            <a:r>
              <a:rPr lang="en-US" sz="1800" dirty="0">
                <a:solidFill>
                  <a:schemeClr val="accent2"/>
                </a:solidFill>
              </a:rPr>
              <a:t>British Columbia</a:t>
            </a:r>
            <a:endParaRPr lang="en-US" sz="1800" dirty="0"/>
          </a:p>
          <a:p>
            <a:pPr marL="254000" indent="-254000">
              <a:spcAft>
                <a:spcPts val="900"/>
              </a:spcAft>
              <a:buSzPct val="100000"/>
              <a:buChar char="•"/>
            </a:pPr>
            <a:r>
              <a:rPr lang="en-US" sz="1800" b="1" dirty="0">
                <a:solidFill>
                  <a:schemeClr val="tx1"/>
                </a:solidFill>
              </a:rPr>
              <a:t>SpaceGuessr</a:t>
            </a:r>
            <a:r>
              <a:rPr lang="en-US" sz="1800" dirty="0">
                <a:solidFill>
                  <a:schemeClr val="tx1"/>
                </a:solidFill>
              </a:rPr>
              <a:t> — GeoGuessr, but with real NASA imagery; 100 hours; top 1%. </a:t>
            </a:r>
            <a:r>
              <a:rPr lang="en-US" sz="1800" dirty="0">
                <a:solidFill>
                  <a:schemeClr val="accent2"/>
                </a:solidFill>
              </a:rPr>
              <a:t>Germany</a:t>
            </a:r>
            <a:endParaRPr lang="en-US" sz="1800" dirty="0"/>
          </a:p>
          <a:p>
            <a:pPr marL="254000" indent="-254000">
              <a:spcAft>
                <a:spcPts val="900"/>
              </a:spcAft>
              <a:buSzPct val="100000"/>
              <a:buChar char="•"/>
            </a:pPr>
            <a:r>
              <a:rPr lang="en-US" sz="1800" b="1" dirty="0">
                <a:solidFill>
                  <a:schemeClr val="tx1"/>
                </a:solidFill>
              </a:rPr>
              <a:t>tinystudio</a:t>
            </a:r>
            <a:r>
              <a:rPr lang="en-US" sz="1800" dirty="0">
                <a:solidFill>
                  <a:schemeClr val="tx1"/>
                </a:solidFill>
              </a:rPr>
              <a:t> — a 3D fantasy-console game engine where you can make anything; 110 hours. </a:t>
            </a:r>
            <a:r>
              <a:rPr lang="en-US" sz="1800" dirty="0">
                <a:solidFill>
                  <a:schemeClr val="accent2"/>
                </a:solidFill>
              </a:rPr>
              <a:t>Massachusetts</a:t>
            </a:r>
            <a:endParaRPr lang="en-US" sz="1800" dirty="0"/>
          </a:p>
          <a:p>
            <a:pPr marL="254000" indent="-254000">
              <a:spcAft>
                <a:spcPts val="900"/>
              </a:spcAft>
              <a:buSzPct val="100000"/>
              <a:buChar char="•"/>
            </a:pPr>
            <a:r>
              <a:rPr lang="en-US" sz="1800" b="1" dirty="0">
                <a:solidFill>
                  <a:schemeClr val="tx1"/>
                </a:solidFill>
              </a:rPr>
              <a:t>Monado Phone Driver</a:t>
            </a:r>
            <a:r>
              <a:rPr lang="en-US" sz="1800" dirty="0">
                <a:solidFill>
                  <a:schemeClr val="tx1"/>
                </a:solidFill>
              </a:rPr>
              <a:t> — an OpenXR fork that turns an Android phone into a PC VR headset; 77 hours; top 1%. </a:t>
            </a:r>
            <a:r>
              <a:rPr lang="en-US" sz="1800" dirty="0">
                <a:solidFill>
                  <a:schemeClr val="accent2"/>
                </a:solidFill>
              </a:rPr>
              <a:t>Czechia</a:t>
            </a:r>
            <a:endParaRPr lang="en-US" sz="1800" dirty="0"/>
          </a:p>
          <a:p>
            <a:pPr marL="254000" indent="-254000">
              <a:spcAft>
                <a:spcPts val="900"/>
              </a:spcAft>
              <a:buSzPct val="100000"/>
              <a:buChar char="•"/>
            </a:pPr>
            <a:r>
              <a:rPr lang="en-US" sz="1800" b="1" dirty="0">
                <a:solidFill>
                  <a:schemeClr val="tx1"/>
                </a:solidFill>
              </a:rPr>
              <a:t>A game contained entirely within a Minecraft shader</a:t>
            </a:r>
            <a:r>
              <a:rPr lang="en-US" sz="1800" dirty="0">
                <a:solidFill>
                  <a:schemeClr val="tx1"/>
                </a:solidFill>
              </a:rPr>
              <a:t> — 48 hours. </a:t>
            </a:r>
            <a:r>
              <a:rPr lang="en-US" sz="1800" dirty="0">
                <a:solidFill>
                  <a:schemeClr val="accent2"/>
                </a:solidFill>
              </a:rPr>
              <a:t>Wisconsin</a:t>
            </a:r>
            <a:endParaRPr lang="en-US" sz="1800" dirty="0"/>
          </a:p>
          <a:p>
            <a:pPr marL="254000" indent="-254000">
              <a:spcAft>
                <a:spcPts val="900"/>
              </a:spcAft>
              <a:buSzPct val="100000"/>
              <a:buChar char="•"/>
            </a:pPr>
            <a:r>
              <a:rPr lang="en-US" sz="1800" b="1" dirty="0">
                <a:solidFill>
                  <a:schemeClr val="tx1"/>
                </a:solidFill>
              </a:rPr>
              <a:t>Noomo</a:t>
            </a:r>
            <a:r>
              <a:rPr lang="en-US" sz="1800" dirty="0">
                <a:solidFill>
                  <a:schemeClr val="tx1"/>
                </a:solidFill>
              </a:rPr>
              <a:t> — a game where you predict the next word an LLM will generate. </a:t>
            </a:r>
            <a:r>
              <a:rPr lang="en-US" sz="1800" dirty="0">
                <a:solidFill>
                  <a:schemeClr val="accent2"/>
                </a:solidFill>
              </a:rPr>
              <a:t>France</a:t>
            </a:r>
            <a:r>
              <a:rPr lang="en-US" sz="1800" dirty="0">
                <a:solidFill>
                  <a:schemeClr val="tx1"/>
                </a:solidFill>
              </a:rPr>
              <a:t>  ·  </a:t>
            </a:r>
            <a:r>
              <a:rPr lang="en-US" sz="1800" b="1" dirty="0">
                <a:solidFill>
                  <a:schemeClr val="tx1"/>
                </a:solidFill>
              </a:rPr>
              <a:t>GVK renderer</a:t>
            </a:r>
            <a:r>
              <a:rPr lang="en-US" sz="1800" dirty="0">
                <a:solidFill>
                  <a:schemeClr val="tx1"/>
                </a:solidFill>
              </a:rPr>
              <a:t> and </a:t>
            </a:r>
            <a:r>
              <a:rPr lang="en-US" sz="1800" b="1" dirty="0">
                <a:solidFill>
                  <a:schemeClr val="tx1"/>
                </a:solidFill>
              </a:rPr>
              <a:t>City Sweep</a:t>
            </a:r>
            <a:r>
              <a:rPr lang="en-US" sz="1800" dirty="0">
                <a:solidFill>
                  <a:schemeClr val="tx1"/>
                </a:solidFill>
              </a:rPr>
              <a:t> — a C++ Vulkan renderer and its tech demo. </a:t>
            </a:r>
            <a:r>
              <a:rPr lang="en-US" sz="1800" dirty="0">
                <a:solidFill>
                  <a:schemeClr val="accent2"/>
                </a:solidFill>
              </a:rPr>
              <a:t>Hungary</a:t>
            </a:r>
            <a:endParaRPr lang="en-US" sz="1800" dirty="0"/>
          </a:p>
          <a:p>
            <a:pPr marL="254000" indent="-254000">
              <a:spcAft>
                <a:spcPts val="1600"/>
              </a:spcAft>
              <a:buSzPct val="100000"/>
              <a:buChar char="•"/>
            </a:pPr>
            <a:r>
              <a:rPr lang="en-US" sz="1800" b="1" dirty="0">
                <a:solidFill>
                  <a:schemeClr val="tx1"/>
                </a:solidFill>
              </a:rPr>
              <a:t>Flower</a:t>
            </a:r>
            <a:r>
              <a:rPr lang="en-US" sz="1800" dirty="0">
                <a:solidFill>
                  <a:schemeClr val="tx1"/>
                </a:solidFill>
              </a:rPr>
              <a:t> — a compiled, bootstrapped low-level programming language; 104 hours. </a:t>
            </a:r>
            <a:r>
              <a:rPr lang="en-US" sz="1800" dirty="0">
                <a:solidFill>
                  <a:schemeClr val="accent2"/>
                </a:solidFill>
              </a:rPr>
              <a:t>Age 17, New Jersey</a:t>
            </a:r>
            <a:endParaRPr lang="en-US" sz="1800" dirty="0"/>
          </a:p>
          <a:p>
            <a:pPr indent="0" marL="0">
              <a:spcAft>
                <a:spcPts val="900"/>
              </a:spcAft>
              <a:buNone/>
            </a:pPr>
            <a:r>
              <a:rPr lang="en-US" sz="1800" b="1" dirty="0">
                <a:solidFill>
                  <a:schemeClr val="tx1"/>
                </a:solidFill>
              </a:rPr>
              <a:t>5,467</a:t>
            </a:r>
            <a:r>
              <a:rPr lang="en-US" sz="1800" dirty="0">
                <a:solidFill>
                  <a:schemeClr val="tx1"/>
                </a:solidFill>
              </a:rPr>
              <a:t> game projects started (1,005 shipped) · </a:t>
            </a:r>
            <a:r>
              <a:rPr lang="en-US" sz="1800" b="1" dirty="0">
                <a:solidFill>
                  <a:schemeClr val="tx1"/>
                </a:solidFill>
              </a:rPr>
              <a:t>2,290</a:t>
            </a:r>
            <a:r>
              <a:rPr lang="en-US" sz="1800" dirty="0">
                <a:solidFill>
                  <a:schemeClr val="tx1"/>
                </a:solidFill>
              </a:rPr>
              <a:t> AI projects (413 shipped) · among shipped repos: 493 Godot, 1,007 C++, 343 Rust, 280+ GLSL/HLSL shader projects.</a:t>
            </a:r>
            <a:endParaRPr lang="en-US" sz="18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94415" cy="1097280"/>
          </a:xfrm>
          <a:prstGeom prst="rect">
            <a:avLst/>
          </a:prstGeom>
          <a:noFill/>
          <a:ln/>
        </p:spPr>
        <p:txBody>
          <a:bodyPr wrap="square" lIns="0" tIns="0" rIns="0" bIns="0" rtlCol="0" anchor="ctr"/>
          <a:lstStyle/>
          <a:p>
            <a:pPr algn="l" indent="0" marL="0">
              <a:buNone/>
            </a:pPr>
            <a:r>
              <a:rPr lang="en-US" sz="3000" dirty="0">
                <a:solidFill>
                  <a:schemeClr val="tx1"/>
                </a:solidFill>
              </a:rPr>
              <a:t>Turning teenagers’ bedrooms into makerspaces</a:t>
            </a:r>
            <a:endParaRPr lang="en-US" sz="3000" dirty="0"/>
          </a:p>
        </p:txBody>
      </p:sp>
      <p:sp>
        <p:nvSpPr>
          <p:cNvPr id="3" name="makerspace bullets"/>
          <p:cNvSpPr txBox="1"/>
          <p:nvPr/>
        </p:nvSpPr>
        <p:spPr>
          <a:xfrm>
            <a:off x="548640" y="1508760"/>
            <a:ext cx="6675120" cy="4754880"/>
          </a:xfrm>
          <a:prstGeom prst="rect">
            <a:avLst/>
          </a:prstGeom>
          <a:noFill/>
          <a:ln/>
        </p:spPr>
        <p:txBody>
          <a:bodyPr wrap="square" lIns="0" tIns="0" rIns="0" bIns="0" rtlCol="0" anchor="t"/>
          <a:lstStyle/>
          <a:p>
            <a:pPr marL="254000" indent="-254000">
              <a:spcAft>
                <a:spcPts val="900"/>
              </a:spcAft>
              <a:buSzPct val="100000"/>
              <a:buChar char="•"/>
            </a:pPr>
            <a:r>
              <a:rPr lang="en-US" sz="1600" b="1" dirty="0">
                <a:solidFill>
                  <a:schemeClr val="tx1"/>
                </a:solidFill>
              </a:rPr>
              <a:t>15,573</a:t>
            </a:r>
            <a:r>
              <a:rPr lang="en-US" sz="1600" dirty="0">
                <a:solidFill>
                  <a:schemeClr val="tx1"/>
                </a:solidFill>
              </a:rPr>
              <a:t> hardware projects created since the start of Stardance.</a:t>
            </a:r>
            <a:endParaRPr lang="en-US" sz="1600" dirty="0"/>
          </a:p>
          <a:p>
            <a:pPr marL="254000" indent="-254000">
              <a:spcAft>
                <a:spcPts val="900"/>
              </a:spcAft>
              <a:buSzPct val="100000"/>
              <a:buChar char="•"/>
            </a:pPr>
            <a:r>
              <a:rPr lang="en-US" sz="1600" b="1" dirty="0">
                <a:solidFill>
                  <a:schemeClr val="tx1"/>
                </a:solidFill>
              </a:rPr>
              <a:t>1,425</a:t>
            </a:r>
            <a:r>
              <a:rPr lang="en-US" sz="1600" dirty="0">
                <a:solidFill>
                  <a:schemeClr val="tx1"/>
                </a:solidFill>
              </a:rPr>
              <a:t> hardware micro-grants worth </a:t>
            </a:r>
            <a:r>
              <a:rPr lang="en-US" sz="1600" b="1" dirty="0">
                <a:solidFill>
                  <a:schemeClr val="tx1"/>
                </a:solidFill>
              </a:rPr>
              <a:t>$140,825</a:t>
            </a:r>
            <a:r>
              <a:rPr lang="en-US" sz="1600" dirty="0">
                <a:solidFill>
                  <a:schemeClr val="tx1"/>
                </a:solidFill>
              </a:rPr>
              <a:t> to 635 teens.</a:t>
            </a:r>
            <a:endParaRPr lang="en-US" sz="1600" dirty="0"/>
          </a:p>
          <a:p>
            <a:pPr marL="254000" indent="-254000">
              <a:spcAft>
                <a:spcPts val="900"/>
              </a:spcAft>
              <a:buSzPct val="100000"/>
              <a:buChar char="•"/>
            </a:pPr>
            <a:r>
              <a:rPr lang="en-US" sz="1600" b="1" dirty="0">
                <a:solidFill>
                  <a:schemeClr val="tx1"/>
                </a:solidFill>
              </a:rPr>
              <a:t>14,579</a:t>
            </a:r>
            <a:r>
              <a:rPr lang="en-US" sz="1600" dirty="0">
                <a:solidFill>
                  <a:schemeClr val="tx1"/>
                </a:solidFill>
              </a:rPr>
              <a:t> prize items delivered to </a:t>
            </a:r>
            <a:r>
              <a:rPr lang="en-US" sz="1600" b="1" dirty="0">
                <a:solidFill>
                  <a:schemeClr val="tx1"/>
                </a:solidFill>
              </a:rPr>
              <a:t>7,228</a:t>
            </a:r>
            <a:r>
              <a:rPr lang="en-US" sz="1600" dirty="0">
                <a:solidFill>
                  <a:schemeClr val="tx1"/>
                </a:solidFill>
              </a:rPr>
              <a:t> teens: 3D printers, Raspberry Pis, soldering irons, PCB and 3D-printing credits, keyboards, Framework laptops.</a:t>
            </a:r>
            <a:endParaRPr lang="en-US" sz="1600" dirty="0"/>
          </a:p>
          <a:p>
            <a:pPr marL="254000" indent="-254000">
              <a:spcAft>
                <a:spcPts val="900"/>
              </a:spcAft>
              <a:buSzPct val="100000"/>
              <a:buChar char="•"/>
            </a:pPr>
            <a:r>
              <a:rPr lang="en-US" sz="1600" b="1" dirty="0">
                <a:solidFill>
                  <a:schemeClr val="tx1"/>
                </a:solidFill>
              </a:rPr>
              <a:t>16 Radeon RX 9060 XT</a:t>
            </a:r>
            <a:r>
              <a:rPr lang="en-US" sz="1600" dirty="0">
                <a:solidFill>
                  <a:schemeClr val="tx1"/>
                </a:solidFill>
              </a:rPr>
              <a:t> graphics cards, one a week, to raffle winners in the US and abroad; Hack Club covered international shipping.</a:t>
            </a:r>
            <a:endParaRPr lang="en-US" sz="1600" dirty="0"/>
          </a:p>
          <a:p>
            <a:pPr marL="254000" indent="-254000">
              <a:spcAft>
                <a:spcPts val="900"/>
              </a:spcAft>
              <a:buSzPct val="100000"/>
              <a:buChar char="•"/>
            </a:pPr>
            <a:r>
              <a:rPr lang="en-US" sz="1600" b="1" dirty="0">
                <a:solidFill>
                  <a:schemeClr val="tx1"/>
                </a:solidFill>
              </a:rPr>
              <a:t>652</a:t>
            </a:r>
            <a:r>
              <a:rPr lang="en-US" sz="1600" dirty="0">
                <a:solidFill>
                  <a:schemeClr val="tx1"/>
                </a:solidFill>
              </a:rPr>
              <a:t> certificates of completion, each after about 63 verified hours, recognized by AMD, MIT, GitHub and the Congressional App Challenge.</a:t>
            </a:r>
            <a:endParaRPr lang="en-US" sz="1600" dirty="0"/>
          </a:p>
          <a:p>
            <a:pPr marL="254000" indent="-254000">
              <a:spcAft>
                <a:spcPts val="900"/>
              </a:spcAft>
              <a:buSzPct val="100000"/>
              <a:buChar char="•"/>
            </a:pPr>
            <a:r>
              <a:rPr lang="en-US" sz="1600" b="1" dirty="0">
                <a:solidFill>
                  <a:schemeClr val="tx1"/>
                </a:solidFill>
              </a:rPr>
              <a:t>Outpost</a:t>
            </a:r>
            <a:r>
              <a:rPr lang="en-US" sz="1600" dirty="0">
                <a:solidFill>
                  <a:schemeClr val="tx1"/>
                </a:solidFill>
              </a:rPr>
              <a:t>: 130 teens flown to a week-long hardware hackathon in San Mateo, CA (July 14–20) with a $20K AMD sponsorship; projects exhibited at Open Sauce (35,000 attendees).</a:t>
            </a:r>
            <a:endParaRPr lang="en-US" sz="1600" dirty="0"/>
          </a:p>
        </p:txBody>
      </p:sp>
      <p:pic>
        <p:nvPicPr>
          <p:cNvPr id="4" name="FPV drone post" descr="/root/projects/amd-stardance/img/fpv-drone-post.jpg">    </p:cNvPr>
          <p:cNvPicPr>
            <a:picLocks noChangeAspect="1"/>
          </p:cNvPicPr>
          <p:nvPr/>
        </p:nvPicPr>
        <p:blipFill>
          <a:blip r:embed="rId1"/>
          <a:srcRect l="0" r="0" t="0" b="0"/>
          <a:stretch/>
        </p:blipFill>
        <p:spPr>
          <a:xfrm>
            <a:off x="7589520" y="1508760"/>
            <a:ext cx="4050792" cy="2331720"/>
          </a:xfrm>
          <a:prstGeom prst="rect">
            <a:avLst/>
          </a:prstGeom>
        </p:spPr>
      </p:pic>
      <p:pic>
        <p:nvPicPr>
          <p:cNvPr id="5" name="Outpost group photo" descr="/root/projects/amd-stardance/img/outpost-group.jpg">    </p:cNvPr>
          <p:cNvPicPr>
            <a:picLocks noChangeAspect="1"/>
          </p:cNvPicPr>
          <p:nvPr/>
        </p:nvPicPr>
        <p:blipFill>
          <a:blip r:embed="rId2"/>
          <a:srcRect l="0" r="0" t="0" b="0"/>
          <a:stretch/>
        </p:blipFill>
        <p:spPr>
          <a:xfrm>
            <a:off x="7589520" y="3977640"/>
            <a:ext cx="4050792" cy="2286000"/>
          </a:xfrm>
          <a:prstGeom prst="rect">
            <a:avLst/>
          </a:prstGeom>
        </p:spPr>
      </p:pic>
      <p:sp>
        <p:nvSpPr>
          <p:cNvPr id="7" name="Text 0"/>
          <p:cNvSpPr/>
          <p:nvPr>
            <p:ph idx="101" type="body" hasCustomPrompt="1"/>
          </p:nvPr>
        </p:nvSpPr>
        <p:spPr>
          <a:xfrm>
            <a:off x="548640" y="1508760"/>
            <a:ext cx="11094415" cy="4754880"/>
          </a:xfrm>
          <a:prstGeom prst="rect">
            <a:avLst/>
          </a:prstGeom>
          <a:noFill/>
          <a:ln/>
        </p:spPr>
        <p:txBody>
          <a:bodyPr wrap="square" lIns="0" tIns="0" rIns="0" bIns="0" rtlCol="0" anchor="t"/>
          <a:lstStyle/>
          <a:p>
            <a:pPr indent="0" marL="0">
              <a:buNone/>
            </a:pPr>
            <a:endParaRPr lang="en-US" sz="18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94415" cy="1097280"/>
          </a:xfrm>
          <a:prstGeom prst="rect">
            <a:avLst/>
          </a:prstGeom>
          <a:noFill/>
          <a:ln/>
        </p:spPr>
        <p:txBody>
          <a:bodyPr wrap="square" lIns="0" tIns="0" rIns="0" bIns="0" rtlCol="0" anchor="ctr"/>
          <a:lstStyle/>
          <a:p>
            <a:pPr algn="l" indent="0" marL="0">
              <a:buNone/>
            </a:pPr>
            <a:r>
              <a:rPr lang="en-US" sz="3000" dirty="0">
                <a:solidFill>
                  <a:schemeClr val="tx1"/>
                </a:solidFill>
              </a:rPr>
              <a:t>What’s next: the wrap-up, and the third AMD × Hack Club event</a:t>
            </a:r>
            <a:endParaRPr lang="en-US" sz="3000" dirty="0"/>
          </a:p>
        </p:txBody>
      </p:sp>
      <p:sp>
        <p:nvSpPr>
          <p:cNvPr id="3" name="Text 0"/>
          <p:cNvSpPr/>
          <p:nvPr>
            <p:ph idx="101" type="body" hasCustomPrompt="1"/>
          </p:nvPr>
        </p:nvSpPr>
        <p:spPr>
          <a:xfrm>
            <a:off x="548640" y="1508760"/>
            <a:ext cx="11094415" cy="4754880"/>
          </a:xfrm>
          <a:prstGeom prst="rect">
            <a:avLst/>
          </a:prstGeom>
          <a:noFill/>
          <a:ln/>
        </p:spPr>
        <p:txBody>
          <a:bodyPr wrap="square" lIns="0" tIns="0" rIns="0" bIns="0" rtlCol="0" anchor="t"/>
          <a:lstStyle/>
          <a:p>
            <a:pPr marL="254000" indent="-254000">
              <a:spcAft>
                <a:spcPts val="900"/>
              </a:spcAft>
              <a:buSzPct val="100000"/>
              <a:buChar char="•"/>
            </a:pPr>
            <a:r>
              <a:rPr lang="en-US" sz="1800" b="1" dirty="0">
                <a:solidFill>
                  <a:schemeClr val="tx1"/>
                </a:solidFill>
              </a:rPr>
              <a:t>Wrap-up</a:t>
            </a:r>
            <a:r>
              <a:rPr lang="en-US" sz="1800" dirty="0">
                <a:solidFill>
                  <a:schemeClr val="tx1"/>
                </a:solidFill>
              </a:rPr>
              <a:t> (Newsroom story Nov 2–3, student spotlights through December): final numbers on November 1, the morning after the challenge closes; photos and permissions for the carousel; students available for quotes; Ruth Cotter as the executive voice if useful.</a:t>
            </a:r>
            <a:endParaRPr lang="en-US" sz="1800" dirty="0"/>
          </a:p>
          <a:p>
            <a:pPr marL="254000" indent="-254000">
              <a:spcAft>
                <a:spcPts val="900"/>
              </a:spcAft>
              <a:buSzPct val="100000"/>
              <a:buChar char="•"/>
            </a:pPr>
            <a:r>
              <a:rPr lang="en-US" sz="1800" b="1" dirty="0">
                <a:solidFill>
                  <a:schemeClr val="tx1"/>
                </a:solidFill>
              </a:rPr>
              <a:t>Option 1 — Haven</a:t>
            </a:r>
            <a:r>
              <a:rPr lang="en-US" sz="1800" dirty="0">
                <a:solidFill>
                  <a:schemeClr val="tx1"/>
                </a:solidFill>
              </a:rPr>
              <a:t>: Hack Club’s teen-organized weekend game jams, November 14–15, in about 250 cities worldwide (2,000 teen organizers). AMD as presenting partner: co-branding, AMD employees as mentors in office cities, Radeon and Ryzen prizes, a “best game” track judged by AMD.</a:t>
            </a:r>
            <a:endParaRPr lang="en-US" sz="1800" dirty="0"/>
          </a:p>
          <a:p>
            <a:pPr marL="254000" indent="-254000">
              <a:spcAft>
                <a:spcPts val="900"/>
              </a:spcAft>
              <a:buSzPct val="100000"/>
              <a:buChar char="•"/>
            </a:pPr>
            <a:r>
              <a:rPr lang="en-US" sz="1800" b="1" dirty="0">
                <a:solidFill>
                  <a:schemeClr val="tx1"/>
                </a:solidFill>
              </a:rPr>
              <a:t>Option 2 — a five-day Thanksgiving / Black Friday online hackathon</a:t>
            </a:r>
            <a:r>
              <a:rPr lang="en-US" sz="1800" dirty="0">
                <a:solidFill>
                  <a:schemeClr val="tx1"/>
                </a:solidFill>
              </a:rPr>
              <a:t>: a tight brief (local AI on AMD hardware, or agents), a daily GPU raffle, three to five winners with hardware prizes.</a:t>
            </a:r>
            <a:endParaRPr lang="en-US" sz="1800" dirty="0"/>
          </a:p>
          <a:p>
            <a:pPr marL="254000" indent="-254000">
              <a:spcAft>
                <a:spcPts val="900"/>
              </a:spcAft>
              <a:buSzPct val="100000"/>
              <a:buChar char="•"/>
            </a:pPr>
            <a:r>
              <a:rPr lang="en-US" sz="1800" b="1" dirty="0">
                <a:solidFill>
                  <a:schemeClr val="tx1"/>
                </a:solidFill>
              </a:rPr>
              <a:t>Hooks on AMD’s calendar</a:t>
            </a:r>
            <a:r>
              <a:rPr lang="en-US" sz="1800" dirty="0">
                <a:solidFill>
                  <a:schemeClr val="tx1"/>
                </a:solidFill>
              </a:rPr>
              <a:t>: The Game Awards (Dec 10) spot and tickets as prizes; AMD Developer Program access tied to an open-source AI track; a CES moment with students on stage, as in January.</a:t>
            </a:r>
            <a:endParaRPr lang="en-US" sz="1800" dirty="0"/>
          </a:p>
          <a:p>
            <a:pPr marL="254000" indent="-254000">
              <a:spcAft>
                <a:spcPts val="1600"/>
              </a:spcAft>
              <a:buSzPct val="100000"/>
              <a:buChar char="•"/>
            </a:pPr>
            <a:r>
              <a:rPr lang="en-US" sz="1800" b="1" dirty="0">
                <a:solidFill>
                  <a:schemeClr val="tx1"/>
                </a:solidFill>
              </a:rPr>
              <a:t>2027</a:t>
            </a:r>
            <a:r>
              <a:rPr lang="en-US" sz="1800" dirty="0">
                <a:solidFill>
                  <a:schemeClr val="tx1"/>
                </a:solidFill>
              </a:rPr>
              <a:t>: a multi-year plan for Stardance 2 (Q1 2027) and the next in-person events; Christina and Zach will follow up with a proposal.</a:t>
            </a:r>
            <a:endParaRPr lang="en-US" sz="1800" dirty="0"/>
          </a:p>
          <a:p>
            <a:pPr indent="0" marL="0">
              <a:spcAft>
                <a:spcPts val="900"/>
              </a:spcAft>
              <a:buNone/>
            </a:pPr>
            <a:r>
              <a:rPr lang="en-US" sz="1800" dirty="0">
                <a:solidFill>
                  <a:schemeClr val="tx1"/>
                </a:solidFill>
              </a:rPr>
              <a:t>Ask for today: which option AMD prefers for the third event, and who at AMD owns the wrap-up assets.</a:t>
            </a:r>
            <a:endParaRPr lang="en-US" sz="18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731520" y="2286000"/>
            <a:ext cx="10725912" cy="1371600"/>
          </a:xfrm>
          <a:prstGeom prst="rect">
            <a:avLst/>
          </a:prstGeom>
          <a:noFill/>
          <a:ln/>
        </p:spPr>
        <p:txBody>
          <a:bodyPr wrap="square" lIns="0" tIns="0" rIns="0" bIns="0" rtlCol="0" anchor="b"/>
          <a:lstStyle/>
          <a:p>
            <a:pPr algn="ctr" indent="0" marL="0">
              <a:buNone/>
            </a:pPr>
            <a:r>
              <a:rPr lang="en-US" sz="4400" dirty="0">
                <a:solidFill>
                  <a:schemeClr val="tx1"/>
                </a:solidFill>
              </a:rPr>
              <a:t>Thank you for helping change the lives of teenagers across the world!</a:t>
            </a:r>
            <a:endParaRPr lang="en-US" sz="4400" dirty="0"/>
          </a:p>
        </p:txBody>
      </p:sp>
      <p:sp>
        <p:nvSpPr>
          <p:cNvPr id="3" name="Text 0"/>
          <p:cNvSpPr/>
          <p:nvPr>
            <p:ph idx="101" type="body" hasCustomPrompt="1"/>
          </p:nvPr>
        </p:nvSpPr>
        <p:spPr>
          <a:xfrm>
            <a:off x="731520" y="3749040"/>
            <a:ext cx="10725912" cy="1371600"/>
          </a:xfrm>
          <a:prstGeom prst="rect">
            <a:avLst/>
          </a:prstGeom>
          <a:noFill/>
          <a:ln/>
        </p:spPr>
        <p:txBody>
          <a:bodyPr wrap="square" lIns="0" tIns="0" rIns="0" bIns="0" rtlCol="0" anchor="t"/>
          <a:lstStyle/>
          <a:p>
            <a:pPr algn="ctr" indent="0" marL="0">
              <a:buNone/>
            </a:pPr>
            <a:r>
              <a:rPr lang="en-US" sz="2200" dirty="0">
                <a:solidFill>
                  <a:schemeClr val="tx1"/>
                </a:solidFill>
              </a:rPr>
              <a:t>Hack Club · hackclub.com · stardance.hackclub.com/amd</a:t>
            </a:r>
            <a:endParaRPr lang="en-US" sz="2200" dirty="0"/>
          </a:p>
        </p:txBody>
      </p:sp>
      <p:sp>
        <p:nvSpPr>
          <p:cNvPr id="4" name="Text 0"/>
          <p:cNvSpPr/>
          <p:nvPr>
            <p:ph idx="102" type="body" hasCustomPrompt="1"/>
          </p:nvPr>
        </p:nvSpPr>
        <p:spPr>
          <a:xfrm>
            <a:off x="365760" y="6309360"/>
            <a:ext cx="10881360" cy="365760"/>
          </a:xfrm>
          <a:prstGeom prst="rect">
            <a:avLst/>
          </a:prstGeom>
          <a:noFill/>
          <a:ln/>
        </p:spPr>
        <p:txBody>
          <a:bodyPr wrap="square" lIns="0" tIns="0" rIns="0" bIns="0" rtlCol="0" anchor="ctr"/>
          <a:lstStyle/>
          <a:p>
            <a:pPr indent="0" marL="0">
              <a:buNone/>
            </a:pPr>
            <a:r>
              <a:rPr lang="en-US" sz="1100" i="1" dirty="0">
                <a:solidFill>
                  <a:schemeClr val="tx2"/>
                </a:solidFill>
              </a:rPr>
              <a:t>Contact: Deven Jadhav (deven@hackclub.com), Chief of Staff, Programs · Zach Latta (zach@hackclub.com) · Christina Asquith (christina@hackclub.com)</a:t>
            </a:r>
            <a:endParaRPr lang="en-US" sz="11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94415" cy="1097280"/>
          </a:xfrm>
          <a:prstGeom prst="rect">
            <a:avLst/>
          </a:prstGeom>
          <a:noFill/>
          <a:ln/>
        </p:spPr>
        <p:txBody>
          <a:bodyPr wrap="square" lIns="0" tIns="0" rIns="0" bIns="0" rtlCol="0" anchor="ctr"/>
          <a:lstStyle/>
          <a:p>
            <a:pPr algn="l" indent="0" marL="0">
              <a:buNone/>
            </a:pPr>
            <a:r>
              <a:rPr lang="en-US" sz="3000" dirty="0">
                <a:solidFill>
                  <a:schemeClr val="tx1"/>
                </a:solidFill>
              </a:rPr>
              <a:t>We asked teenagers how they found Stardance and what they built. Here’s what they said:</a:t>
            </a:r>
            <a:endParaRPr lang="en-US" sz="3000" dirty="0"/>
          </a:p>
        </p:txBody>
      </p:sp>
      <p:sp>
        <p:nvSpPr>
          <p:cNvPr id="3" name="Text 0"/>
          <p:cNvSpPr/>
          <p:nvPr>
            <p:ph idx="101" type="body" hasCustomPrompt="1"/>
          </p:nvPr>
        </p:nvSpPr>
        <p:spPr>
          <a:xfrm>
            <a:off x="548640" y="1508760"/>
            <a:ext cx="11094415" cy="4754880"/>
          </a:xfrm>
          <a:prstGeom prst="rect">
            <a:avLst/>
          </a:prstGeom>
          <a:noFill/>
          <a:ln/>
        </p:spPr>
        <p:txBody>
          <a:bodyPr wrap="square" lIns="0" tIns="0" rIns="0" bIns="0" rtlCol="0" anchor="t"/>
          <a:lstStyle/>
          <a:p>
            <a:pPr indent="0" marL="0">
              <a:spcAft>
                <a:spcPts val="1400"/>
              </a:spcAft>
              <a:buNone/>
            </a:pPr>
            <a:r>
              <a:rPr lang="en-US" sz="1800" dirty="0">
                <a:solidFill>
                  <a:schemeClr val="tx1"/>
                </a:solidFill>
              </a:rPr>
              <a:t>“I found out about it from Linus Tech Tips (under the AMD account) on TikTok.” </a:t>
            </a:r>
            <a:r>
              <a:rPr lang="en-US" sz="1800" dirty="0">
                <a:solidFill>
                  <a:schemeClr val="accent2"/>
                </a:solidFill>
              </a:rPr>
              <a:t>– how one teen heard about Stardance</a:t>
            </a:r>
            <a:endParaRPr lang="en-US" sz="1800" dirty="0"/>
          </a:p>
          <a:p>
            <a:pPr indent="0" marL="0">
              <a:spcAft>
                <a:spcPts val="1400"/>
              </a:spcAft>
              <a:buNone/>
            </a:pPr>
            <a:r>
              <a:rPr lang="en-US" sz="1800" dirty="0">
                <a:solidFill>
                  <a:schemeClr val="tx1"/>
                </a:solidFill>
              </a:rPr>
              <a:t>“The AMD channel on TikTok, with Linus Tech Tips explaining it.” </a:t>
            </a:r>
            <a:r>
              <a:rPr lang="en-US" sz="1800" dirty="0">
                <a:solidFill>
                  <a:schemeClr val="accent2"/>
                </a:solidFill>
              </a:rPr>
              <a:t>– another</a:t>
            </a:r>
            <a:endParaRPr lang="en-US" sz="1800" dirty="0"/>
          </a:p>
          <a:p>
            <a:pPr indent="0" marL="0">
              <a:spcAft>
                <a:spcPts val="1400"/>
              </a:spcAft>
              <a:buNone/>
            </a:pPr>
            <a:r>
              <a:rPr lang="en-US" sz="1800" dirty="0">
                <a:solidFill>
                  <a:schemeClr val="tx1"/>
                </a:solidFill>
              </a:rPr>
              <a:t>“My friend invited me (he wanted tickets in the GPU raffle, haha).” </a:t>
            </a:r>
            <a:r>
              <a:rPr lang="en-US" sz="1800" dirty="0">
                <a:solidFill>
                  <a:schemeClr val="accent2"/>
                </a:solidFill>
              </a:rPr>
              <a:t>– another</a:t>
            </a:r>
            <a:endParaRPr lang="en-US" sz="1800" dirty="0"/>
          </a:p>
          <a:p>
            <a:pPr indent="0" marL="0">
              <a:spcAft>
                <a:spcPts val="1400"/>
              </a:spcAft>
              <a:buNone/>
            </a:pPr>
            <a:r>
              <a:rPr lang="en-US" sz="1800" dirty="0">
                <a:solidFill>
                  <a:schemeClr val="tx1"/>
                </a:solidFill>
              </a:rPr>
              <a:t>“My dad works for AMD, so he got an email about it, and I was already thinking about working on a project…” </a:t>
            </a:r>
            <a:r>
              <a:rPr lang="en-US" sz="1800" dirty="0">
                <a:solidFill>
                  <a:schemeClr val="accent2"/>
                </a:solidFill>
              </a:rPr>
              <a:t>– the child of an AMD employee</a:t>
            </a:r>
            <a:endParaRPr lang="en-US" sz="1800" dirty="0"/>
          </a:p>
          <a:p>
            <a:pPr indent="0" marL="0">
              <a:spcAft>
                <a:spcPts val="1400"/>
              </a:spcAft>
              <a:buNone/>
            </a:pPr>
            <a:r>
              <a:rPr lang="en-US" sz="1800" dirty="0">
                <a:solidFill>
                  <a:schemeClr val="tx1"/>
                </a:solidFill>
              </a:rPr>
              <a:t>“My laptop already had an AI accelerator built into the processor, but almost every local LLM tool I used focused on CPUs or GPUs and basically ignored the NPU, so I wanted to figure out how the hardware actually worked and see whether I could make normal llama.cpp models use it.” </a:t>
            </a:r>
            <a:r>
              <a:rPr lang="en-US" sz="1800" dirty="0">
                <a:solidFill>
                  <a:schemeClr val="accent2"/>
                </a:solidFill>
              </a:rPr>
              <a:t>– age 16, India, on building xdna.cpp</a:t>
            </a:r>
            <a:endParaRPr lang="en-US" sz="1800" dirty="0"/>
          </a:p>
          <a:p>
            <a:pPr indent="0" marL="0">
              <a:spcAft>
                <a:spcPts val="900"/>
              </a:spcAft>
              <a:buNone/>
            </a:pPr>
            <a:r>
              <a:rPr lang="en-US" sz="1800" b="1" dirty="0">
                <a:solidFill>
                  <a:schemeClr val="tx1"/>
                </a:solidFill>
              </a:rPr>
              <a:t>NPS 63</a:t>
            </a:r>
            <a:r>
              <a:rPr lang="en-US" sz="1800" dirty="0">
                <a:solidFill>
                  <a:schemeClr val="tx1"/>
                </a:solidFill>
              </a:rPr>
              <a:t> across 5,883 feedback responses (69% promoters, 6% detractors).</a:t>
            </a:r>
            <a:endParaRPr lang="en-US" sz="1800" dirty="0"/>
          </a:p>
        </p:txBody>
      </p:sp>
      <p:sp>
        <p:nvSpPr>
          <p:cNvPr id="25" name="Slide Number Placeholder 0"/>
          <p:cNvSpPr>
            <a:spLocks noGrp="1"/>
          </p:cNvSpPr>
          <p:nvPr>
            <p:ph type="sldNum" sz="quarter" idx="4294967295"/>
          </p:nvPr>
        </p:nvSpPr>
        <p:spPr>
          <a:xfrm>
            <a:off x="1147572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55555"/>
                </a:solidFill>
              </a:defRPr>
            </a:lvl1pPr>
          </a:lstStyle>
          <a:p>
            <a:pPr algn="r"/>
            <a:fld id="{F7021451-1387-4CA6-816F-3879F97B5CBC}" type="slidenum">
              <a:rPr b="0" lang="en-US"/>
              <a:t>17</a:t>
            </a:fld>
            <a:endParaRPr lang="en-US"/>
          </a:p>
        </p:txBody>
      </p:sp>
    </p:spTree>
  </p:cSld>
  <p:clrMapOvr>
    <a:masterClrMapping/>
  </p:clrMapOvr>
</p:sld>
</file>

<file path=ppt/theme/theme1.xml><?xml version="1.0" encoding="utf-8"?>
<a:theme xmlns:a="http://schemas.openxmlformats.org/drawingml/2006/main" name="Stardance Night">
  <a:themeElements>
    <a:clrScheme name="Stardance Night">
      <a:dk1>
        <a:srgbClr val="FFFFFF"/>
      </a:dk1>
      <a:lt1>
        <a:srgbClr val="000000"/>
      </a:lt1>
      <a:dk2>
        <a:srgbClr val="BDBDBD"/>
      </a:dk2>
      <a:lt2>
        <a:srgbClr val="1C1C1C"/>
      </a:lt2>
      <a:accent1>
        <a:srgbClr val="5BC0DE"/>
      </a:accent1>
      <a:accent2>
        <a:srgbClr val="9FDCF0"/>
      </a:accent2>
      <a:accent3>
        <a:srgbClr val="3A3A3A"/>
      </a:accent3>
      <a:accent4>
        <a:srgbClr val="EC3750"/>
      </a:accent4>
      <a:accent5>
        <a:srgbClr val="FF8C37"/>
      </a:accent5>
      <a:accent6>
        <a:srgbClr val="33D6A6"/>
      </a:accent6>
      <a:hlink>
        <a:srgbClr val="5BC0DE"/>
      </a:hlink>
      <a:folHlink>
        <a:srgbClr val="9FDCF0"/>
      </a:folHlink>
    </a:clrScheme>
    <a:fontScheme name="Stardance Night">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Hack Club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Hack Club Stardance Challenge - Impact Report for AMD</dc:title>
  <dc:subject>Stardance Challenge recap, June 1 - October 31, 2026</dc:subject>
  <dc:creator>Hack Club</dc:creator>
  <cp:lastModifiedBy>Hack Club</cp:lastModifiedBy>
  <cp:revision>1</cp:revision>
  <dcterms:created xsi:type="dcterms:W3CDTF">2026-10-26T18:06:20Z</dcterms:created>
  <dcterms:modified xsi:type="dcterms:W3CDTF">2026-10-26T18:06:20Z</dcterms:modified>
</cp:coreProperties>
</file>